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7" r:id="rId1"/>
  </p:sldMasterIdLst>
  <p:notesMasterIdLst>
    <p:notesMasterId r:id="rId73"/>
  </p:notesMasterIdLst>
  <p:handoutMasterIdLst>
    <p:handoutMasterId r:id="rId74"/>
  </p:handoutMasterIdLst>
  <p:sldIdLst>
    <p:sldId id="3600" r:id="rId2"/>
    <p:sldId id="2062" r:id="rId3"/>
    <p:sldId id="1842" r:id="rId4"/>
    <p:sldId id="3598" r:id="rId5"/>
    <p:sldId id="1910" r:id="rId6"/>
    <p:sldId id="1974" r:id="rId7"/>
    <p:sldId id="1922" r:id="rId8"/>
    <p:sldId id="1923" r:id="rId9"/>
    <p:sldId id="2045" r:id="rId10"/>
    <p:sldId id="2046" r:id="rId11"/>
    <p:sldId id="2047" r:id="rId12"/>
    <p:sldId id="2048" r:id="rId13"/>
    <p:sldId id="2064" r:id="rId14"/>
    <p:sldId id="2065" r:id="rId15"/>
    <p:sldId id="2001" r:id="rId16"/>
    <p:sldId id="1924" r:id="rId17"/>
    <p:sldId id="1925" r:id="rId18"/>
    <p:sldId id="1926" r:id="rId19"/>
    <p:sldId id="1927" r:id="rId20"/>
    <p:sldId id="2049" r:id="rId21"/>
    <p:sldId id="1928" r:id="rId22"/>
    <p:sldId id="2053" r:id="rId23"/>
    <p:sldId id="2051" r:id="rId24"/>
    <p:sldId id="2050" r:id="rId25"/>
    <p:sldId id="2052" r:id="rId26"/>
    <p:sldId id="2054" r:id="rId27"/>
    <p:sldId id="2055" r:id="rId28"/>
    <p:sldId id="2056" r:id="rId29"/>
    <p:sldId id="2057" r:id="rId30"/>
    <p:sldId id="1929" r:id="rId31"/>
    <p:sldId id="1930" r:id="rId32"/>
    <p:sldId id="1915" r:id="rId33"/>
    <p:sldId id="2007" r:id="rId34"/>
    <p:sldId id="2009" r:id="rId35"/>
    <p:sldId id="2008" r:id="rId36"/>
    <p:sldId id="1916" r:id="rId37"/>
    <p:sldId id="1917" r:id="rId38"/>
    <p:sldId id="2003" r:id="rId39"/>
    <p:sldId id="1949" r:id="rId40"/>
    <p:sldId id="2039" r:id="rId41"/>
    <p:sldId id="2040" r:id="rId42"/>
    <p:sldId id="2042" r:id="rId43"/>
    <p:sldId id="2060" r:id="rId44"/>
    <p:sldId id="2041" r:id="rId45"/>
    <p:sldId id="2043" r:id="rId46"/>
    <p:sldId id="2004" r:id="rId47"/>
    <p:sldId id="2038" r:id="rId48"/>
    <p:sldId id="1950" r:id="rId49"/>
    <p:sldId id="2061" r:id="rId50"/>
    <p:sldId id="1951" r:id="rId51"/>
    <p:sldId id="1936" r:id="rId52"/>
    <p:sldId id="2010" r:id="rId53"/>
    <p:sldId id="2044" r:id="rId54"/>
    <p:sldId id="1946" r:id="rId55"/>
    <p:sldId id="1918" r:id="rId56"/>
    <p:sldId id="1932" r:id="rId57"/>
    <p:sldId id="2005" r:id="rId58"/>
    <p:sldId id="1952" r:id="rId59"/>
    <p:sldId id="2066" r:id="rId60"/>
    <p:sldId id="1953" r:id="rId61"/>
    <p:sldId id="1973" r:id="rId62"/>
    <p:sldId id="2013" r:id="rId63"/>
    <p:sldId id="2014" r:id="rId64"/>
    <p:sldId id="2015" r:id="rId65"/>
    <p:sldId id="2016" r:id="rId66"/>
    <p:sldId id="2017" r:id="rId67"/>
    <p:sldId id="2018" r:id="rId68"/>
    <p:sldId id="2068" r:id="rId69"/>
    <p:sldId id="1911" r:id="rId70"/>
    <p:sldId id="3651" r:id="rId71"/>
    <p:sldId id="1860" r:id="rId72"/>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48" userDrawn="1">
          <p15:clr>
            <a:srgbClr val="A4A3A4"/>
          </p15:clr>
        </p15:guide>
        <p15:guide id="3" pos="288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800080"/>
    <a:srgbClr val="1EE303"/>
    <a:srgbClr val="FF9900"/>
    <a:srgbClr val="95B3D7"/>
    <a:srgbClr val="BFBFBF"/>
    <a:srgbClr val="008000"/>
    <a:srgbClr val="FF3300"/>
    <a:srgbClr val="8C003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6357" autoAdjust="0"/>
  </p:normalViewPr>
  <p:slideViewPr>
    <p:cSldViewPr>
      <p:cViewPr varScale="1">
        <p:scale>
          <a:sx n="110" d="100"/>
          <a:sy n="110" d="100"/>
        </p:scale>
        <p:origin x="1584" y="96"/>
      </p:cViewPr>
      <p:guideLst>
        <p:guide orient="horz" pos="624"/>
        <p:guide pos="48"/>
        <p:guide pos="2880"/>
      </p:guideLst>
    </p:cSldViewPr>
  </p:slideViewPr>
  <p:notesTextViewPr>
    <p:cViewPr>
      <p:scale>
        <a:sx n="100" d="100"/>
        <a:sy n="100" d="100"/>
      </p:scale>
      <p:origin x="0" y="0"/>
    </p:cViewPr>
  </p:notesTextViewPr>
  <p:sorterViewPr>
    <p:cViewPr>
      <p:scale>
        <a:sx n="100" d="100"/>
        <a:sy n="100" d="100"/>
      </p:scale>
      <p:origin x="0" y="3438"/>
    </p:cViewPr>
  </p:sorterViewPr>
  <p:notesViewPr>
    <p:cSldViewPr showGuides="1">
      <p:cViewPr varScale="1">
        <p:scale>
          <a:sx n="65" d="100"/>
          <a:sy n="65" d="100"/>
        </p:scale>
        <p:origin x="-3115" y="-7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79892"/>
          </a:xfrm>
          <a:prstGeom prst="rect">
            <a:avLst/>
          </a:prstGeom>
        </p:spPr>
        <p:txBody>
          <a:bodyPr vert="horz" lIns="97219" tIns="48610" rIns="97219" bIns="48610"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79892"/>
          </a:xfrm>
          <a:prstGeom prst="rect">
            <a:avLst/>
          </a:prstGeom>
        </p:spPr>
        <p:txBody>
          <a:bodyPr vert="horz" lIns="97219" tIns="48610" rIns="97219" bIns="48610" rtlCol="0"/>
          <a:lstStyle>
            <a:lvl1pPr algn="r">
              <a:defRPr sz="1300"/>
            </a:lvl1pPr>
          </a:lstStyle>
          <a:p>
            <a:fld id="{D7684E86-29BF-4E96-BDE0-279EAB2DA1AA}" type="datetimeFigureOut">
              <a:rPr lang="en-US" smtClean="0"/>
              <a:t>1/31/2020</a:t>
            </a:fld>
            <a:endParaRPr lang="en-US"/>
          </a:p>
        </p:txBody>
      </p:sp>
      <p:sp>
        <p:nvSpPr>
          <p:cNvPr id="4" name="Footer Placeholder 3"/>
          <p:cNvSpPr>
            <a:spLocks noGrp="1"/>
          </p:cNvSpPr>
          <p:nvPr>
            <p:ph type="ftr" sz="quarter" idx="2"/>
          </p:nvPr>
        </p:nvSpPr>
        <p:spPr>
          <a:xfrm>
            <a:off x="0" y="9119625"/>
            <a:ext cx="3169920" cy="479892"/>
          </a:xfrm>
          <a:prstGeom prst="rect">
            <a:avLst/>
          </a:prstGeom>
        </p:spPr>
        <p:txBody>
          <a:bodyPr vert="horz" lIns="97219" tIns="48610" rIns="97219" bIns="48610"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625"/>
            <a:ext cx="3169920" cy="479892"/>
          </a:xfrm>
          <a:prstGeom prst="rect">
            <a:avLst/>
          </a:prstGeom>
        </p:spPr>
        <p:txBody>
          <a:bodyPr vert="horz" lIns="97219" tIns="48610" rIns="97219" bIns="48610" rtlCol="0" anchor="b"/>
          <a:lstStyle>
            <a:lvl1pPr algn="r">
              <a:defRPr sz="1300"/>
            </a:lvl1pPr>
          </a:lstStyle>
          <a:p>
            <a:fld id="{912978F9-7115-4969-B500-AB79F290A01D}" type="slidenum">
              <a:rPr lang="en-US" smtClean="0"/>
              <a:t>‹#›</a:t>
            </a:fld>
            <a:endParaRPr lang="en-US"/>
          </a:p>
        </p:txBody>
      </p:sp>
    </p:spTree>
    <p:extLst>
      <p:ext uri="{BB962C8B-B14F-4D97-AF65-F5344CB8AC3E}">
        <p14:creationId xmlns:p14="http://schemas.microsoft.com/office/powerpoint/2010/main" val="1220170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7219" tIns="48610" rIns="97219" bIns="48610" numCol="1" anchor="t" anchorCtr="0" compatLnSpc="1">
            <a:prstTxWarp prst="textNoShape">
              <a:avLst/>
            </a:prstTxWarp>
          </a:bodyPr>
          <a:lstStyle>
            <a:lvl1pPr eaLnBrk="1" hangingPunct="1">
              <a:defRPr sz="1300">
                <a:latin typeface="Arial" charset="0"/>
              </a:defRPr>
            </a:lvl1pPr>
          </a:lstStyle>
          <a:p>
            <a:pPr>
              <a:defRPr/>
            </a:pPr>
            <a:endParaRPr lang="en-US" dirty="0"/>
          </a:p>
        </p:txBody>
      </p:sp>
      <p:sp>
        <p:nvSpPr>
          <p:cNvPr id="52227"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7219" tIns="48610" rIns="97219" bIns="48610" numCol="1" anchor="t" anchorCtr="0" compatLnSpc="1">
            <a:prstTxWarp prst="textNoShape">
              <a:avLst/>
            </a:prstTxWarp>
          </a:bodyPr>
          <a:lstStyle>
            <a:lvl1pPr algn="r" eaLnBrk="1" hangingPunct="1">
              <a:defRPr sz="1300">
                <a:latin typeface="Arial" charset="0"/>
              </a:defRPr>
            </a:lvl1pPr>
          </a:lstStyle>
          <a:p>
            <a:pPr>
              <a:defRPr/>
            </a:pPr>
            <a:endParaRPr lang="en-US" dirty="0"/>
          </a:p>
        </p:txBody>
      </p:sp>
      <p:sp>
        <p:nvSpPr>
          <p:cNvPr id="788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731520" y="4560571"/>
            <a:ext cx="5852160" cy="4320540"/>
          </a:xfrm>
          <a:prstGeom prst="rect">
            <a:avLst/>
          </a:prstGeom>
          <a:noFill/>
          <a:ln w="9525">
            <a:noFill/>
            <a:miter lim="800000"/>
            <a:headEnd/>
            <a:tailEnd/>
          </a:ln>
          <a:effectLst/>
        </p:spPr>
        <p:txBody>
          <a:bodyPr vert="horz" wrap="square" lIns="97219" tIns="48610" rIns="97219" bIns="486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7219" tIns="48610" rIns="97219" bIns="48610" numCol="1" anchor="b" anchorCtr="0" compatLnSpc="1">
            <a:prstTxWarp prst="textNoShape">
              <a:avLst/>
            </a:prstTxWarp>
          </a:bodyPr>
          <a:lstStyle>
            <a:lvl1pPr eaLnBrk="1" hangingPunct="1">
              <a:defRPr sz="1300">
                <a:latin typeface="Arial" charset="0"/>
              </a:defRPr>
            </a:lvl1pPr>
          </a:lstStyle>
          <a:p>
            <a:pPr>
              <a:defRPr/>
            </a:pPr>
            <a:endParaRPr lang="en-US" dirty="0"/>
          </a:p>
        </p:txBody>
      </p:sp>
      <p:sp>
        <p:nvSpPr>
          <p:cNvPr id="52231"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7219" tIns="48610" rIns="97219" bIns="48610" numCol="1" anchor="b" anchorCtr="0" compatLnSpc="1">
            <a:prstTxWarp prst="textNoShape">
              <a:avLst/>
            </a:prstTxWarp>
          </a:bodyPr>
          <a:lstStyle>
            <a:lvl1pPr algn="r" eaLnBrk="1" hangingPunct="1">
              <a:defRPr sz="1300">
                <a:latin typeface="Arial" charset="0"/>
              </a:defRPr>
            </a:lvl1pPr>
          </a:lstStyle>
          <a:p>
            <a:pPr>
              <a:defRPr/>
            </a:pPr>
            <a:fld id="{369CFF23-FB89-402D-B871-CA55ED681A6D}" type="slidenum">
              <a:rPr lang="en-US"/>
              <a:pPr>
                <a:defRPr/>
              </a:pPr>
              <a:t>‹#›</a:t>
            </a:fld>
            <a:endParaRPr lang="en-US" dirty="0"/>
          </a:p>
        </p:txBody>
      </p:sp>
    </p:spTree>
    <p:extLst>
      <p:ext uri="{BB962C8B-B14F-4D97-AF65-F5344CB8AC3E}">
        <p14:creationId xmlns:p14="http://schemas.microsoft.com/office/powerpoint/2010/main" val="3596282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9CFF23-FB89-402D-B871-CA55ED681A6D}" type="slidenum">
              <a:rPr lang="en-US" smtClean="0"/>
              <a:pPr>
                <a:defRPr/>
              </a:pPr>
              <a:t>1</a:t>
            </a:fld>
            <a:endParaRPr lang="en-US" dirty="0"/>
          </a:p>
        </p:txBody>
      </p:sp>
    </p:spTree>
    <p:extLst>
      <p:ext uri="{BB962C8B-B14F-4D97-AF65-F5344CB8AC3E}">
        <p14:creationId xmlns:p14="http://schemas.microsoft.com/office/powerpoint/2010/main" val="3553719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28829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34329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86306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85726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67531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66675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31468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88407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26329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9696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51530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17715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42597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41475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80381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31178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66791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77542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96537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12164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4048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09064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60830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674082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1791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58354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619910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74412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20876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230139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6416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360695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4900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94155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250999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418170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479179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6887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077944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333383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6251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69991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355079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712291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917324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297164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170001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308804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811591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165694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398105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56799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06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704228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791431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754619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201779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783610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479730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968844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15643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193476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320950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70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50381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23618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71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89507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38689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6BC2A6F-4A46-4D33-80A7-0499155B88CE}"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5FE3580-C414-4D58-866C-8F6D6B316618}"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9B353A7-DCBA-4206-B0C8-4A71069C7AD9}"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6705600" cy="381000"/>
          </a:xfrm>
        </p:spPr>
        <p:txBody>
          <a:bodyPr>
            <a:noAutofit/>
          </a:bodyPr>
          <a:lstStyle>
            <a:lvl1pPr>
              <a:defRPr sz="2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DDB23D8-D88F-4FF9-8FC5-CF72CE79B248}"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C267FF6-9F8E-4DE5-A399-8714E8A7166D}"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7D5B720-AC2F-4736-B461-39A789051B3C}"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AD0C97C5-3088-4546-BD00-040891703F2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589EE24-D388-43FA-B214-3FEF3392103F}"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3D92C473-2133-4DE8-8B75-D58D4772F8E9}"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D3D5F4D-FF71-4744-A65A-BDEE6D1218D7}"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73F524A-EC83-4F2C-9746-C5602FB4669B}"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52400"/>
            <a:ext cx="6705600" cy="3810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914400" y="1219200"/>
            <a:ext cx="72390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2060"/>
                </a:solidFill>
              </a:defRPr>
            </a:lvl1pPr>
          </a:lstStyle>
          <a:p>
            <a:pPr>
              <a:defRPr/>
            </a:pPr>
            <a:fld id="{01FF01E5-F213-4A2D-82AC-DA78EA58C084}" type="slidenum">
              <a:rPr lang="en-US" smtClean="0"/>
              <a:pPr>
                <a:defRPr/>
              </a:pPr>
              <a:t>‹#›</a:t>
            </a:fld>
            <a:endParaRPr lang="en-US" dirty="0"/>
          </a:p>
        </p:txBody>
      </p:sp>
      <p:cxnSp>
        <p:nvCxnSpPr>
          <p:cNvPr id="11" name="Straight Connector 10"/>
          <p:cNvCxnSpPr/>
          <p:nvPr/>
        </p:nvCxnSpPr>
        <p:spPr>
          <a:xfrm>
            <a:off x="0" y="914400"/>
            <a:ext cx="7543800" cy="0"/>
          </a:xfrm>
          <a:prstGeom prst="line">
            <a:avLst/>
          </a:prstGeom>
          <a:ln>
            <a:solidFill>
              <a:srgbClr val="005B99"/>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hf hdr="0" ftr="0" dt="0"/>
  <p:txStyles>
    <p:titleStyle>
      <a:lvl1pPr algn="l" defTabSz="914400" rtl="0" eaLnBrk="1" latinLnBrk="0" hangingPunct="1">
        <a:spcBef>
          <a:spcPct val="0"/>
        </a:spcBef>
        <a:buNone/>
        <a:defRPr sz="2000" kern="1200">
          <a:solidFill>
            <a:schemeClr val="tx1"/>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yguyotconsulting@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google.com/imgres?imgurl=http%3A%2F%2Fhealthassessmentcourse.weebly.com%2Fuploads%2F8%2F6%2F7%2F7%2F8677353%2F1166530_orig.jpg&amp;imgrefurl=http%3A%2F%2Fhealthassessmentcourse.weebly.com%2Fmodule-10---data-collection--reporting.html&amp;docid=RboRZyf9_vCM0M&amp;tbnid=O9O5MwFfRSbHmM%3A&amp;vet=10ahUKEwivyeG5kpfkAhVKJt8KHUgIDJ8QMwhdKAAwAA..i&amp;w=264&amp;h=165&amp;bih=857&amp;biw=1717&amp;q=picture%20of%20data%20collection&amp;ved=0ahUKEwivyeG5kpfkAhVKJt8KHUgIDJ8QMwhdKAAwAA&amp;iact=mrc&amp;uact=8"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mailto:pknowlton@Stroudwater.com"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mailto:pknowlton@stroudwater.com"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mailto:maryguyotconsulting@gmail.com"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7"/>
          <p:cNvSpPr>
            <a:spLocks noChangeArrowheads="1"/>
          </p:cNvSpPr>
          <p:nvPr/>
        </p:nvSpPr>
        <p:spPr bwMode="auto">
          <a:xfrm>
            <a:off x="1295400" y="864275"/>
            <a:ext cx="6629400" cy="1538883"/>
          </a:xfrm>
          <a:prstGeom prst="rect">
            <a:avLst/>
          </a:prstGeom>
          <a:noFill/>
          <a:ln w="9525">
            <a:noFill/>
            <a:miter lim="800000"/>
            <a:headEnd/>
            <a:tailEnd/>
          </a:ln>
        </p:spPr>
        <p:txBody>
          <a:bodyPr wrap="square">
            <a:spAutoFit/>
          </a:bodyPr>
          <a:lstStyle/>
          <a:p>
            <a:pPr algn="ctr"/>
            <a:endParaRPr lang="en-US" sz="4400" b="1" i="1" dirty="0">
              <a:solidFill>
                <a:srgbClr val="666699"/>
              </a:solidFill>
            </a:endParaRPr>
          </a:p>
          <a:p>
            <a:pPr algn="ctr"/>
            <a:br>
              <a:rPr lang="en-US" sz="3200" b="1" i="1" dirty="0"/>
            </a:br>
            <a:endParaRPr lang="en-US" b="1" i="1" dirty="0"/>
          </a:p>
        </p:txBody>
      </p:sp>
      <p:sp>
        <p:nvSpPr>
          <p:cNvPr id="13" name="TextBox 12"/>
          <p:cNvSpPr txBox="1"/>
          <p:nvPr/>
        </p:nvSpPr>
        <p:spPr>
          <a:xfrm>
            <a:off x="381000" y="1095107"/>
            <a:ext cx="8458200" cy="2554545"/>
          </a:xfrm>
          <a:prstGeom prst="rect">
            <a:avLst/>
          </a:prstGeom>
          <a:noFill/>
        </p:spPr>
        <p:txBody>
          <a:bodyPr wrap="square" rtlCol="0">
            <a:spAutoFit/>
          </a:bodyPr>
          <a:lstStyle/>
          <a:p>
            <a:pPr algn="ctr">
              <a:tabLst>
                <a:tab pos="1255713" algn="l"/>
              </a:tabLst>
            </a:pPr>
            <a:r>
              <a:rPr lang="en-US" sz="3200" b="1" dirty="0">
                <a:solidFill>
                  <a:schemeClr val="tx2"/>
                </a:solidFill>
              </a:rPr>
              <a:t>CAH Swing Bed PI/QI</a:t>
            </a:r>
          </a:p>
          <a:p>
            <a:pPr algn="ctr">
              <a:tabLst>
                <a:tab pos="1255713" algn="l"/>
              </a:tabLst>
            </a:pPr>
            <a:r>
              <a:rPr lang="en-US" sz="3200" b="1" dirty="0">
                <a:solidFill>
                  <a:schemeClr val="tx2"/>
                </a:solidFill>
              </a:rPr>
              <a:t>Benchmarking Project </a:t>
            </a:r>
            <a:endParaRPr lang="en-US" sz="2800" b="1" dirty="0">
              <a:solidFill>
                <a:schemeClr val="tx2"/>
              </a:solidFill>
            </a:endParaRPr>
          </a:p>
          <a:p>
            <a:pPr algn="ctr">
              <a:tabLst>
                <a:tab pos="1255713" algn="l"/>
              </a:tabLst>
            </a:pPr>
            <a:endParaRPr lang="en-US" sz="2400" b="1" dirty="0">
              <a:solidFill>
                <a:srgbClr val="FF0000"/>
              </a:solidFill>
            </a:endParaRPr>
          </a:p>
          <a:p>
            <a:pPr algn="r"/>
            <a:endParaRPr lang="en-US" sz="2400" b="1" dirty="0">
              <a:solidFill>
                <a:srgbClr val="FF0000"/>
              </a:solidFill>
            </a:endParaRPr>
          </a:p>
          <a:p>
            <a:pPr algn="r"/>
            <a:r>
              <a:rPr lang="en-US" sz="2400" b="1" dirty="0">
                <a:solidFill>
                  <a:srgbClr val="C00000"/>
                </a:solidFill>
              </a:rPr>
              <a:t>Staff Training Slides </a:t>
            </a:r>
          </a:p>
          <a:p>
            <a:pPr algn="r"/>
            <a:r>
              <a:rPr lang="en-US" sz="2400" b="1" dirty="0">
                <a:solidFill>
                  <a:srgbClr val="C00000"/>
                </a:solidFill>
              </a:rPr>
              <a:t>January 10, 2020</a:t>
            </a:r>
          </a:p>
        </p:txBody>
      </p:sp>
      <p:sp>
        <p:nvSpPr>
          <p:cNvPr id="17" name="Rectangle 19"/>
          <p:cNvSpPr txBox="1">
            <a:spLocks noChangeArrowheads="1"/>
          </p:cNvSpPr>
          <p:nvPr/>
        </p:nvSpPr>
        <p:spPr>
          <a:xfrm>
            <a:off x="4876800" y="5486400"/>
            <a:ext cx="4114800" cy="9906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US" altLang="en-US" dirty="0">
                <a:solidFill>
                  <a:schemeClr val="tx1"/>
                </a:solidFill>
              </a:rPr>
              <a:t>Mary Guyot Consulting </a:t>
            </a:r>
            <a:endParaRPr lang="en-US" altLang="en-US" u="sng" dirty="0">
              <a:solidFill>
                <a:srgbClr val="0033CC"/>
              </a:solidFill>
            </a:endParaRPr>
          </a:p>
          <a:p>
            <a:pPr fontAlgn="auto">
              <a:spcAft>
                <a:spcPts val="0"/>
              </a:spcAft>
            </a:pPr>
            <a:r>
              <a:rPr lang="en-US" altLang="en-US" dirty="0">
                <a:solidFill>
                  <a:schemeClr val="tx1"/>
                </a:solidFill>
              </a:rPr>
              <a:t>207-650-5830 (cell/text)</a:t>
            </a:r>
          </a:p>
          <a:p>
            <a:pPr fontAlgn="auto">
              <a:spcAft>
                <a:spcPts val="0"/>
              </a:spcAft>
            </a:pPr>
            <a:r>
              <a:rPr lang="en-US" altLang="en-US" dirty="0">
                <a:solidFill>
                  <a:schemeClr val="tx1"/>
                </a:solidFill>
                <a:hlinkClick r:id="rId3"/>
              </a:rPr>
              <a:t>maryguyotconsulting@gmail.com</a:t>
            </a:r>
            <a:endParaRPr lang="en-US" altLang="en-US" dirty="0">
              <a:solidFill>
                <a:schemeClr val="tx1"/>
              </a:solidFill>
            </a:endParaRPr>
          </a:p>
          <a:p>
            <a:pPr fontAlgn="auto">
              <a:spcAft>
                <a:spcPts val="0"/>
              </a:spcAft>
            </a:pPr>
            <a:endParaRPr lang="en-US" altLang="en-US" dirty="0">
              <a:solidFill>
                <a:schemeClr val="tx1"/>
              </a:solidFill>
            </a:endParaRPr>
          </a:p>
        </p:txBody>
      </p:sp>
      <p:sp>
        <p:nvSpPr>
          <p:cNvPr id="7" name="Rectangle 6">
            <a:extLst>
              <a:ext uri="{FF2B5EF4-FFF2-40B4-BE49-F238E27FC236}">
                <a16:creationId xmlns:a16="http://schemas.microsoft.com/office/drawing/2014/main" id="{7AF14F61-A5BE-403E-AD1B-C3BA50EE6FAE}"/>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2EBE1CB7-8B96-4A0D-ADC2-E2FD25C6AA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581400"/>
            <a:ext cx="4114800" cy="1292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107659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10</a:t>
            </a:fld>
            <a:endParaRPr lang="en-US" dirty="0"/>
          </a:p>
        </p:txBody>
      </p:sp>
      <p:sp>
        <p:nvSpPr>
          <p:cNvPr id="7" name="Title 3"/>
          <p:cNvSpPr>
            <a:spLocks noGrp="1"/>
          </p:cNvSpPr>
          <p:nvPr>
            <p:ph type="title"/>
          </p:nvPr>
        </p:nvSpPr>
        <p:spPr>
          <a:xfrm>
            <a:off x="228600" y="381000"/>
            <a:ext cx="8686800" cy="381000"/>
          </a:xfrm>
        </p:spPr>
        <p:txBody>
          <a:bodyPr/>
          <a:lstStyle/>
          <a:p>
            <a:r>
              <a:rPr lang="en-US" sz="1800" b="1" dirty="0">
                <a:solidFill>
                  <a:srgbClr val="C00000"/>
                </a:solidFill>
              </a:rPr>
              <a:t>Primary Medical Condition/Reason for SB Admission (cont’) </a:t>
            </a:r>
          </a:p>
        </p:txBody>
      </p:sp>
      <p:sp>
        <p:nvSpPr>
          <p:cNvPr id="8" name="TextBox 7"/>
          <p:cNvSpPr txBox="1"/>
          <p:nvPr/>
        </p:nvSpPr>
        <p:spPr>
          <a:xfrm>
            <a:off x="304800" y="914400"/>
            <a:ext cx="8458200" cy="6432530"/>
          </a:xfrm>
          <a:prstGeom prst="rect">
            <a:avLst/>
          </a:prstGeom>
          <a:noFill/>
        </p:spPr>
        <p:txBody>
          <a:bodyPr wrap="square" rtlCol="0">
            <a:spAutoFit/>
          </a:bodyPr>
          <a:lstStyle/>
          <a:p>
            <a:pPr marL="285750" indent="-285750">
              <a:buClr>
                <a:srgbClr val="C00000"/>
              </a:buClr>
              <a:buFont typeface="Wingdings" panose="05000000000000000000" pitchFamily="2" charset="2"/>
              <a:buChar char="v"/>
            </a:pPr>
            <a:r>
              <a:rPr lang="en-US" b="1" dirty="0">
                <a:solidFill>
                  <a:srgbClr val="C00000"/>
                </a:solidFill>
                <a:highlight>
                  <a:srgbClr val="FFFF00"/>
                </a:highlight>
              </a:rPr>
              <a:t>Medical Condition/Reason – Definitions</a:t>
            </a:r>
          </a:p>
          <a:p>
            <a:pPr marL="285750" indent="-285750">
              <a:buClr>
                <a:srgbClr val="C00000"/>
              </a:buClr>
              <a:buFont typeface="Wingdings" panose="05000000000000000000" pitchFamily="2" charset="2"/>
              <a:buChar char="v"/>
            </a:pPr>
            <a:endParaRPr lang="en-US" b="1" dirty="0">
              <a:solidFill>
                <a:srgbClr val="C00000"/>
              </a:solidFill>
            </a:endParaRPr>
          </a:p>
          <a:p>
            <a:pPr marL="285750" indent="-285750">
              <a:buClr>
                <a:srgbClr val="C00000"/>
              </a:buClr>
              <a:buFont typeface="Arial" panose="020B0604020202020204" pitchFamily="34" charset="0"/>
              <a:buChar char="•"/>
            </a:pPr>
            <a:r>
              <a:rPr lang="en-US" sz="1600" b="1" dirty="0">
                <a:solidFill>
                  <a:srgbClr val="C00000"/>
                </a:solidFill>
              </a:rPr>
              <a:t>Code 01</a:t>
            </a:r>
            <a:r>
              <a:rPr lang="en-US" sz="1600" dirty="0"/>
              <a:t>, Stroke  = if the patient’s primary medical condition category is due to stroke. </a:t>
            </a:r>
            <a:r>
              <a:rPr lang="en-US" sz="1600" dirty="0">
                <a:highlight>
                  <a:srgbClr val="FFFF00"/>
                </a:highlight>
              </a:rPr>
              <a:t>Examples include ischemic stroke, subarachnoid hemorrhage, cerebral vascular accident (CVA), and other cerebrovascular disease. </a:t>
            </a:r>
          </a:p>
          <a:p>
            <a:pPr>
              <a:buClr>
                <a:srgbClr val="C00000"/>
              </a:buCl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02</a:t>
            </a:r>
            <a:r>
              <a:rPr lang="en-US" sz="1600" dirty="0"/>
              <a:t>, Non - Traumatic Brain Dysfunction = if the patient’s primary medical condition category is non-traumatic brain dysfunction. </a:t>
            </a:r>
            <a:r>
              <a:rPr lang="en-US" sz="1600" dirty="0">
                <a:highlight>
                  <a:srgbClr val="FFFF00"/>
                </a:highlight>
              </a:rPr>
              <a:t>Examples include Alzheimer’s disease, dementia with or without behavioral disturbance, malignant neoplasm of brain, and anoxic brain damage. </a:t>
            </a:r>
          </a:p>
          <a:p>
            <a:pPr>
              <a:buClr>
                <a:srgbClr val="C00000"/>
              </a:buCl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03</a:t>
            </a:r>
            <a:r>
              <a:rPr lang="en-US" sz="1600" dirty="0"/>
              <a:t>, Traumatic Brain Dysfunction = if the patient’s primary medical condition category is traumatic brain dysfunction. </a:t>
            </a:r>
            <a:r>
              <a:rPr lang="en-US" sz="1600" dirty="0">
                <a:highlight>
                  <a:srgbClr val="FFFF00"/>
                </a:highlight>
              </a:rPr>
              <a:t>Examples include traumatic brain injury, severe concussion, and cerebral laceration and contusion. </a:t>
            </a:r>
          </a:p>
          <a:p>
            <a:pPr>
              <a:buClr>
                <a:srgbClr val="C00000"/>
              </a:buClr>
            </a:pPr>
            <a:endParaRPr lang="en-US" sz="1600" dirty="0">
              <a:highlight>
                <a:srgbClr val="FFFF00"/>
              </a:highlight>
            </a:endParaRPr>
          </a:p>
          <a:p>
            <a:pPr marL="285750" indent="-285750">
              <a:buClr>
                <a:srgbClr val="C00000"/>
              </a:buClr>
              <a:buFont typeface="Arial" panose="020B0604020202020204" pitchFamily="34" charset="0"/>
              <a:buChar char="•"/>
            </a:pPr>
            <a:r>
              <a:rPr lang="en-US" sz="1600" b="1" dirty="0">
                <a:solidFill>
                  <a:srgbClr val="C00000"/>
                </a:solidFill>
              </a:rPr>
              <a:t>Code 04,</a:t>
            </a:r>
            <a:r>
              <a:rPr lang="en-US" sz="1600" dirty="0"/>
              <a:t> Non - Traumatic Spinal Cord Dysfunction = if the patient’s primary medical condition category is non-traumatic spinal cord injury. </a:t>
            </a:r>
            <a:r>
              <a:rPr lang="en-US" sz="1600" dirty="0">
                <a:highlight>
                  <a:srgbClr val="FFFF00"/>
                </a:highlight>
              </a:rPr>
              <a:t>Examples include spondylosis with myelopathy, transverse myelitis, spinal cord lesion due to spinal stenosis, and spinal cord lesion due to dissection of aorta. </a:t>
            </a:r>
          </a:p>
          <a:p>
            <a:pPr marL="285750" indent="-285750">
              <a:buClr>
                <a:srgbClr val="C00000"/>
              </a:buClr>
              <a:buFont typeface="Arial" panose="020B0604020202020204" pitchFamily="34" charset="0"/>
              <a:buChar cha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05</a:t>
            </a:r>
            <a:r>
              <a:rPr lang="en-US" sz="1600" dirty="0"/>
              <a:t>, Traumatic Spinal Cord Dysfunction =  if the patient’s primary medical condition category is due to traumatic spinal cord dysfunction. </a:t>
            </a:r>
            <a:r>
              <a:rPr lang="en-US" sz="1600" dirty="0">
                <a:highlight>
                  <a:srgbClr val="FFFF00"/>
                </a:highlight>
              </a:rPr>
              <a:t>Examples include paraplegia and quadriplegia following trauma. </a:t>
            </a:r>
          </a:p>
          <a:p>
            <a:pPr marL="285750" indent="-285750">
              <a:buClr>
                <a:srgbClr val="C00000"/>
              </a:buClr>
              <a:buFont typeface="Arial" panose="020B0604020202020204" pitchFamily="34" charset="0"/>
              <a:buChar char="•"/>
            </a:pPr>
            <a:endParaRPr lang="en-US" sz="1600" dirty="0"/>
          </a:p>
          <a:p>
            <a:pPr>
              <a:buClr>
                <a:srgbClr val="C00000"/>
              </a:buClr>
            </a:pPr>
            <a:endParaRPr lang="en-US" dirty="0"/>
          </a:p>
        </p:txBody>
      </p:sp>
    </p:spTree>
    <p:extLst>
      <p:ext uri="{BB962C8B-B14F-4D97-AF65-F5344CB8AC3E}">
        <p14:creationId xmlns:p14="http://schemas.microsoft.com/office/powerpoint/2010/main" val="3791663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11</a:t>
            </a:fld>
            <a:endParaRPr lang="en-US" dirty="0"/>
          </a:p>
        </p:txBody>
      </p:sp>
      <p:sp>
        <p:nvSpPr>
          <p:cNvPr id="7" name="Title 3"/>
          <p:cNvSpPr>
            <a:spLocks noGrp="1"/>
          </p:cNvSpPr>
          <p:nvPr>
            <p:ph type="title"/>
          </p:nvPr>
        </p:nvSpPr>
        <p:spPr>
          <a:xfrm>
            <a:off x="228600" y="381000"/>
            <a:ext cx="8686800" cy="381000"/>
          </a:xfrm>
        </p:spPr>
        <p:txBody>
          <a:bodyPr/>
          <a:lstStyle/>
          <a:p>
            <a:r>
              <a:rPr lang="en-US" sz="1800" b="1" dirty="0">
                <a:solidFill>
                  <a:srgbClr val="C00000"/>
                </a:solidFill>
              </a:rPr>
              <a:t>Primary Medical Condition/Reason for SB Admission (cont’) </a:t>
            </a:r>
          </a:p>
        </p:txBody>
      </p:sp>
      <p:sp>
        <p:nvSpPr>
          <p:cNvPr id="8" name="TextBox 7"/>
          <p:cNvSpPr txBox="1"/>
          <p:nvPr/>
        </p:nvSpPr>
        <p:spPr>
          <a:xfrm>
            <a:off x="304800" y="914400"/>
            <a:ext cx="8458200" cy="5663089"/>
          </a:xfrm>
          <a:prstGeom prst="rect">
            <a:avLst/>
          </a:prstGeom>
          <a:noFill/>
        </p:spPr>
        <p:txBody>
          <a:bodyPr wrap="square" rtlCol="0">
            <a:spAutoFit/>
          </a:bodyPr>
          <a:lstStyle/>
          <a:p>
            <a:pPr marL="285750" indent="-285750">
              <a:buClr>
                <a:srgbClr val="C00000"/>
              </a:buClr>
              <a:buFont typeface="Wingdings" panose="05000000000000000000" pitchFamily="2" charset="2"/>
              <a:buChar char="v"/>
            </a:pPr>
            <a:r>
              <a:rPr lang="en-US" b="1" dirty="0">
                <a:solidFill>
                  <a:srgbClr val="C00000"/>
                </a:solidFill>
              </a:rPr>
              <a:t>Medical Condition/Reason – Definitions (cont’)</a:t>
            </a:r>
          </a:p>
          <a:p>
            <a:pPr>
              <a:buClr>
                <a:srgbClr val="C00000"/>
              </a:buClr>
            </a:pPr>
            <a:endParaRPr lang="en-US" dirty="0"/>
          </a:p>
          <a:p>
            <a:pPr marL="285750" indent="-285750">
              <a:buClr>
                <a:srgbClr val="C00000"/>
              </a:buClr>
              <a:buFont typeface="Arial" panose="020B0604020202020204" pitchFamily="34" charset="0"/>
              <a:buChar char="•"/>
            </a:pPr>
            <a:r>
              <a:rPr lang="en-US" sz="1600" b="1" dirty="0">
                <a:solidFill>
                  <a:srgbClr val="C00000"/>
                </a:solidFill>
              </a:rPr>
              <a:t>Code 06, </a:t>
            </a:r>
            <a:r>
              <a:rPr lang="en-US" sz="1600" dirty="0"/>
              <a:t>Progressive Neurological Conditions = if the patient’s primary medical condition category is a progressive neurological condition. </a:t>
            </a:r>
            <a:r>
              <a:rPr lang="en-US" sz="1600" dirty="0">
                <a:highlight>
                  <a:srgbClr val="FFFF00"/>
                </a:highlight>
              </a:rPr>
              <a:t>Examples include multiple sclerosis and Parkinson’s disease. </a:t>
            </a:r>
          </a:p>
          <a:p>
            <a:pPr>
              <a:buClr>
                <a:srgbClr val="C00000"/>
              </a:buCl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07, </a:t>
            </a:r>
            <a:r>
              <a:rPr lang="en-US" sz="1600" dirty="0"/>
              <a:t>Other Neurological Conditions = if the patient’s primary medical condition category is other neurological condition. </a:t>
            </a:r>
            <a:r>
              <a:rPr lang="en-US" sz="1600" dirty="0">
                <a:highlight>
                  <a:srgbClr val="FFFF00"/>
                </a:highlight>
              </a:rPr>
              <a:t>Examples include cerebral palsy, polyneuropathy, and myasthenia gravis. </a:t>
            </a:r>
          </a:p>
          <a:p>
            <a:pPr marL="285750" indent="-285750">
              <a:buClr>
                <a:srgbClr val="C00000"/>
              </a:buClr>
              <a:buFont typeface="Arial" panose="020B0604020202020204" pitchFamily="34" charset="0"/>
              <a:buChar cha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08, </a:t>
            </a:r>
            <a:r>
              <a:rPr lang="en-US" sz="1600" dirty="0"/>
              <a:t>Amputation = if the patient’s primary medical condition category is an amputation. </a:t>
            </a:r>
            <a:r>
              <a:rPr lang="en-US" sz="1600" dirty="0">
                <a:highlight>
                  <a:srgbClr val="FFFF00"/>
                </a:highlight>
              </a:rPr>
              <a:t>An example is acquired absence of limb.</a:t>
            </a:r>
            <a:r>
              <a:rPr lang="en-US" sz="1600" dirty="0"/>
              <a:t> </a:t>
            </a:r>
          </a:p>
          <a:p>
            <a:pPr>
              <a:buClr>
                <a:srgbClr val="C00000"/>
              </a:buCl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09, </a:t>
            </a:r>
            <a:r>
              <a:rPr lang="en-US" sz="1600" dirty="0"/>
              <a:t>Hip and Knee Replacement = if the patient’s primary medical condition category is due to a hip or knee replacement. </a:t>
            </a:r>
            <a:r>
              <a:rPr lang="en-US" sz="1600" dirty="0">
                <a:highlight>
                  <a:srgbClr val="FFFF00"/>
                </a:highlight>
              </a:rPr>
              <a:t>An example is total knee replacement. If hip replacement is secondary to hip fracture, code as fracture. </a:t>
            </a:r>
          </a:p>
          <a:p>
            <a:pPr marL="285750" indent="-285750">
              <a:buClr>
                <a:srgbClr val="C00000"/>
              </a:buClr>
              <a:buFont typeface="Arial" panose="020B0604020202020204" pitchFamily="34" charset="0"/>
              <a:buChar cha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10,</a:t>
            </a:r>
            <a:r>
              <a:rPr lang="en-US" sz="1600" dirty="0"/>
              <a:t> Fractures and Other Multiple Trauma , if the patient’s primary medical condition category is fractures and other multiple trauma. </a:t>
            </a:r>
            <a:r>
              <a:rPr lang="en-US" sz="1600" dirty="0">
                <a:highlight>
                  <a:srgbClr val="FFFF00"/>
                </a:highlight>
              </a:rPr>
              <a:t>Examples include hip fracture, pelvic fracture, and fracture of tibia and fibula. </a:t>
            </a:r>
          </a:p>
          <a:p>
            <a:pPr marL="285750" indent="-285750">
              <a:buClr>
                <a:srgbClr val="C00000"/>
              </a:buClr>
              <a:buFont typeface="Arial" panose="020B0604020202020204" pitchFamily="34" charset="0"/>
              <a:buChar char="•"/>
            </a:pPr>
            <a:endParaRPr lang="en-US" sz="1600" dirty="0"/>
          </a:p>
          <a:p>
            <a:pPr marL="285750" indent="-285750">
              <a:buClr>
                <a:srgbClr val="C00000"/>
              </a:buClr>
              <a:buFont typeface="Wingdings" panose="05000000000000000000" pitchFamily="2" charset="2"/>
              <a:buChar char="v"/>
            </a:pPr>
            <a:endParaRPr lang="en-US" sz="1600" b="1" dirty="0">
              <a:solidFill>
                <a:srgbClr val="C00000"/>
              </a:solidFill>
            </a:endParaRPr>
          </a:p>
        </p:txBody>
      </p:sp>
    </p:spTree>
    <p:extLst>
      <p:ext uri="{BB962C8B-B14F-4D97-AF65-F5344CB8AC3E}">
        <p14:creationId xmlns:p14="http://schemas.microsoft.com/office/powerpoint/2010/main" val="1113832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12</a:t>
            </a:fld>
            <a:endParaRPr lang="en-US" dirty="0"/>
          </a:p>
        </p:txBody>
      </p:sp>
      <p:sp>
        <p:nvSpPr>
          <p:cNvPr id="7" name="Title 3"/>
          <p:cNvSpPr>
            <a:spLocks noGrp="1"/>
          </p:cNvSpPr>
          <p:nvPr>
            <p:ph type="title"/>
          </p:nvPr>
        </p:nvSpPr>
        <p:spPr>
          <a:xfrm>
            <a:off x="228600" y="381000"/>
            <a:ext cx="8686800" cy="381000"/>
          </a:xfrm>
        </p:spPr>
        <p:txBody>
          <a:bodyPr/>
          <a:lstStyle/>
          <a:p>
            <a:r>
              <a:rPr lang="en-US" sz="1800" b="1" dirty="0">
                <a:solidFill>
                  <a:srgbClr val="C00000"/>
                </a:solidFill>
              </a:rPr>
              <a:t>Primary Medical Condition/Reason for SB Admission (cont’) </a:t>
            </a:r>
          </a:p>
        </p:txBody>
      </p:sp>
      <p:sp>
        <p:nvSpPr>
          <p:cNvPr id="8" name="TextBox 7"/>
          <p:cNvSpPr txBox="1"/>
          <p:nvPr/>
        </p:nvSpPr>
        <p:spPr>
          <a:xfrm>
            <a:off x="304800" y="914400"/>
            <a:ext cx="8458200" cy="3847207"/>
          </a:xfrm>
          <a:prstGeom prst="rect">
            <a:avLst/>
          </a:prstGeom>
          <a:noFill/>
        </p:spPr>
        <p:txBody>
          <a:bodyPr wrap="square" rtlCol="0">
            <a:spAutoFit/>
          </a:bodyPr>
          <a:lstStyle/>
          <a:p>
            <a:pPr marL="285750" indent="-285750">
              <a:buClr>
                <a:srgbClr val="C00000"/>
              </a:buClr>
              <a:buFont typeface="Wingdings" panose="05000000000000000000" pitchFamily="2" charset="2"/>
              <a:buChar char="v"/>
            </a:pPr>
            <a:r>
              <a:rPr lang="en-US" b="1" dirty="0">
                <a:solidFill>
                  <a:srgbClr val="C00000"/>
                </a:solidFill>
              </a:rPr>
              <a:t>Medical Condition/Reason – Definitions (cont’)</a:t>
            </a:r>
          </a:p>
          <a:p>
            <a:pPr>
              <a:buClr>
                <a:srgbClr val="C00000"/>
              </a:buClr>
            </a:pPr>
            <a:endParaRPr lang="en-US" dirty="0"/>
          </a:p>
          <a:p>
            <a:pPr marL="285750" indent="-285750">
              <a:buClr>
                <a:srgbClr val="C00000"/>
              </a:buClr>
              <a:buFont typeface="Arial" panose="020B0604020202020204" pitchFamily="34" charset="0"/>
              <a:buChar char="•"/>
            </a:pPr>
            <a:r>
              <a:rPr lang="en-US" sz="1600" b="1" dirty="0">
                <a:solidFill>
                  <a:srgbClr val="C00000"/>
                </a:solidFill>
              </a:rPr>
              <a:t>Code 11, </a:t>
            </a:r>
            <a:r>
              <a:rPr lang="en-US" sz="1600" dirty="0"/>
              <a:t>Other Orthopedic Conditions = if the patient’s primary medical condition category is other orthopedic condition. </a:t>
            </a:r>
            <a:r>
              <a:rPr lang="en-US" sz="1600" dirty="0">
                <a:highlight>
                  <a:srgbClr val="FFFF00"/>
                </a:highlight>
              </a:rPr>
              <a:t>An example is unspecified disorders of joint. </a:t>
            </a:r>
          </a:p>
          <a:p>
            <a:pPr>
              <a:buClr>
                <a:srgbClr val="C00000"/>
              </a:buCl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12</a:t>
            </a:r>
            <a:r>
              <a:rPr lang="en-US" sz="1600" dirty="0"/>
              <a:t>, Debility, Cardiorespiratory Conditions = if the patient’s primary medical condition category is debility or a cardiorespiratory condition. </a:t>
            </a:r>
            <a:r>
              <a:rPr lang="en-US" sz="1600" dirty="0">
                <a:highlight>
                  <a:srgbClr val="FFFF00"/>
                </a:highlight>
              </a:rPr>
              <a:t>Examples include chronic obstructive pulmonary disease (COPD), asthma, and other malaise and fatigue. </a:t>
            </a:r>
          </a:p>
          <a:p>
            <a:pPr marL="285750" indent="-285750">
              <a:buClr>
                <a:srgbClr val="C00000"/>
              </a:buClr>
              <a:buFont typeface="Arial" panose="020B0604020202020204" pitchFamily="34" charset="0"/>
              <a:buChar cha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13</a:t>
            </a:r>
            <a:r>
              <a:rPr lang="en-US" sz="1600" dirty="0"/>
              <a:t>, Medically Complex Conditions = if the patient’s primary medical condition category is a medically complex condition. </a:t>
            </a:r>
            <a:r>
              <a:rPr lang="en-US" sz="1600" dirty="0">
                <a:highlight>
                  <a:srgbClr val="FFFF00"/>
                </a:highlight>
              </a:rPr>
              <a:t>Examples include diabetes, pneumonia, chronic kidney disease, open wounds, pressure ulcer/injury, infection, and disorders of fluid, electrolyte, and acid-base balance.</a:t>
            </a:r>
          </a:p>
          <a:p>
            <a:pPr marL="285750" indent="-285750">
              <a:buClr>
                <a:srgbClr val="C00000"/>
              </a:buClr>
              <a:buFont typeface="Arial" panose="020B0604020202020204" pitchFamily="34" charset="0"/>
              <a:buChar char="•"/>
            </a:pPr>
            <a:endParaRPr lang="en-US" sz="1600" dirty="0"/>
          </a:p>
          <a:p>
            <a:pPr marL="285750" indent="-285750">
              <a:buClr>
                <a:srgbClr val="C00000"/>
              </a:buClr>
              <a:buFont typeface="Wingdings" panose="05000000000000000000" pitchFamily="2" charset="2"/>
              <a:buChar char="v"/>
            </a:pPr>
            <a:endParaRPr lang="en-US" sz="1600" b="1" dirty="0">
              <a:solidFill>
                <a:srgbClr val="C00000"/>
              </a:solidFill>
            </a:endParaRPr>
          </a:p>
        </p:txBody>
      </p:sp>
    </p:spTree>
    <p:extLst>
      <p:ext uri="{BB962C8B-B14F-4D97-AF65-F5344CB8AC3E}">
        <p14:creationId xmlns:p14="http://schemas.microsoft.com/office/powerpoint/2010/main" val="3533832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13</a:t>
            </a:fld>
            <a:endParaRPr lang="en-US" dirty="0"/>
          </a:p>
        </p:txBody>
      </p:sp>
      <p:sp>
        <p:nvSpPr>
          <p:cNvPr id="7" name="Title 3"/>
          <p:cNvSpPr>
            <a:spLocks noGrp="1"/>
          </p:cNvSpPr>
          <p:nvPr>
            <p:ph type="title"/>
          </p:nvPr>
        </p:nvSpPr>
        <p:spPr>
          <a:xfrm>
            <a:off x="228600" y="381000"/>
            <a:ext cx="8686800" cy="381000"/>
          </a:xfrm>
        </p:spPr>
        <p:txBody>
          <a:bodyPr/>
          <a:lstStyle/>
          <a:p>
            <a:r>
              <a:rPr lang="en-US" sz="1800" b="1" dirty="0">
                <a:solidFill>
                  <a:srgbClr val="C00000"/>
                </a:solidFill>
              </a:rPr>
              <a:t>Examples of Primary Medical Condition/Reason for SB Admission </a:t>
            </a:r>
          </a:p>
        </p:txBody>
      </p:sp>
      <p:sp>
        <p:nvSpPr>
          <p:cNvPr id="8" name="TextBox 7"/>
          <p:cNvSpPr txBox="1"/>
          <p:nvPr/>
        </p:nvSpPr>
        <p:spPr>
          <a:xfrm>
            <a:off x="228600" y="914400"/>
            <a:ext cx="8534400" cy="5755422"/>
          </a:xfrm>
          <a:prstGeom prst="rect">
            <a:avLst/>
          </a:prstGeom>
          <a:noFill/>
        </p:spPr>
        <p:txBody>
          <a:bodyPr wrap="square" rtlCol="0">
            <a:spAutoFit/>
          </a:bodyPr>
          <a:lstStyle/>
          <a:p>
            <a:pPr marL="342900" indent="-342900">
              <a:buClr>
                <a:srgbClr val="C00000"/>
              </a:buClr>
              <a:buFont typeface="+mj-lt"/>
              <a:buAutoNum type="arabicParenR"/>
            </a:pPr>
            <a:r>
              <a:rPr lang="en-US" sz="1600" b="1" dirty="0">
                <a:solidFill>
                  <a:srgbClr val="C00000"/>
                </a:solidFill>
              </a:rPr>
              <a:t>Ms. K</a:t>
            </a:r>
            <a:r>
              <a:rPr lang="en-US" sz="1600" dirty="0">
                <a:solidFill>
                  <a:srgbClr val="C00000"/>
                </a:solidFill>
              </a:rPr>
              <a:t> </a:t>
            </a:r>
            <a:r>
              <a:rPr lang="en-US" sz="1600" dirty="0"/>
              <a:t>is a 67-year-old female with a history of Alzheimer’s dementia and diabetes who is admitted after a stroke. The diagnosis of stroke, as well as the history of Alzheimer’s dementia and diabetes, is documented in Ms. K’s history and physical by the admitting physician.</a:t>
            </a:r>
          </a:p>
          <a:p>
            <a:pPr marL="800100" lvl="1" indent="-342900">
              <a:buClr>
                <a:srgbClr val="C00000"/>
              </a:buClr>
              <a:buFont typeface="Arial" panose="020B0604020202020204" pitchFamily="34" charset="0"/>
              <a:buChar char="•"/>
            </a:pPr>
            <a:r>
              <a:rPr lang="en-US" sz="1600" b="1" dirty="0"/>
              <a:t>Coding:</a:t>
            </a:r>
            <a:r>
              <a:rPr lang="en-US" sz="1600" dirty="0"/>
              <a:t> Would be coded 01, Stroke. I0020B would be coded as I63.411 (Cerebral infarction due to embolism of the right middle cerebral artery).</a:t>
            </a:r>
          </a:p>
          <a:p>
            <a:pPr marL="800100" lvl="1" indent="-342900">
              <a:buClr>
                <a:srgbClr val="C00000"/>
              </a:buClr>
              <a:buFont typeface="Arial" panose="020B0604020202020204" pitchFamily="34" charset="0"/>
              <a:buChar char="•"/>
            </a:pPr>
            <a:r>
              <a:rPr lang="en-US" sz="1600" b="1" dirty="0"/>
              <a:t>Rationale:</a:t>
            </a:r>
            <a:r>
              <a:rPr lang="en-US" sz="1600" dirty="0"/>
              <a:t> The physician’s history and physical documents the diagnosis stroke as the reason for Ms. K’s admission. The ICD-10 code provided in I0020B above is only an example of an appropriate code for this condition category. </a:t>
            </a:r>
          </a:p>
          <a:p>
            <a:pPr marL="342900" indent="-342900">
              <a:buClr>
                <a:srgbClr val="C00000"/>
              </a:buClr>
              <a:buFont typeface="+mj-lt"/>
              <a:buAutoNum type="arabicParenR"/>
            </a:pPr>
            <a:endParaRPr lang="en-US" sz="1600" dirty="0"/>
          </a:p>
          <a:p>
            <a:pPr marL="342900" indent="-342900">
              <a:buClr>
                <a:srgbClr val="C00000"/>
              </a:buClr>
              <a:buFont typeface="+mj-lt"/>
              <a:buAutoNum type="arabicParenR"/>
            </a:pPr>
            <a:r>
              <a:rPr lang="en-US" sz="1600" b="1" dirty="0">
                <a:solidFill>
                  <a:srgbClr val="C00000"/>
                </a:solidFill>
              </a:rPr>
              <a:t>Mrs. E </a:t>
            </a:r>
            <a:r>
              <a:rPr lang="en-US" sz="1600" dirty="0"/>
              <a:t>is an 82-year-old female who was hospitalized for a hip fracture with subsequent total hip replacement and is admitted for rehabilitation. The admitting physician documents Mrs. E’s primary medical condition as total hip replacement (THR) in her medical record. The hip fracture resulting in the total hip replacement is also documented in the medical record in the discharge summary from the acute care hospital.</a:t>
            </a:r>
          </a:p>
          <a:p>
            <a:pPr marL="800100" lvl="1" indent="-342900">
              <a:buClr>
                <a:srgbClr val="C00000"/>
              </a:buClr>
              <a:buFont typeface="Arial" panose="020B0604020202020204" pitchFamily="34" charset="0"/>
              <a:buChar char="•"/>
            </a:pPr>
            <a:r>
              <a:rPr lang="en-US" sz="1600" b="1" dirty="0"/>
              <a:t>Coding:</a:t>
            </a:r>
            <a:r>
              <a:rPr lang="en-US" sz="1600" dirty="0"/>
              <a:t> Would be coded 10, Fractures and Other Multiple Trauma. I0020B would be coded as S72.062 (Displaced articular fracture of the head of the left femur).</a:t>
            </a:r>
          </a:p>
          <a:p>
            <a:pPr marL="800100" lvl="1" indent="-342900">
              <a:buClr>
                <a:srgbClr val="C00000"/>
              </a:buClr>
              <a:buFont typeface="Arial" panose="020B0604020202020204" pitchFamily="34" charset="0"/>
              <a:buChar char="•"/>
            </a:pPr>
            <a:r>
              <a:rPr lang="en-US" sz="1600" b="1" dirty="0"/>
              <a:t>Rationale:</a:t>
            </a:r>
            <a:r>
              <a:rPr lang="en-US" sz="1600" dirty="0"/>
              <a:t> Medical record documentation demonstrates that Mrs. E had a total hip replacement due to a hip fracture and required rehabilitation. Because she was admitted for rehabilitation as a result of the hip fracture and total hip replacement, Mrs. E’s primary medical condition category is 10, Fractures and Other Multiple Trauma. The ICD-10 code provided in I0020B above is only an example of an appropriate code for this condition category. </a:t>
            </a:r>
          </a:p>
        </p:txBody>
      </p:sp>
    </p:spTree>
    <p:extLst>
      <p:ext uri="{BB962C8B-B14F-4D97-AF65-F5344CB8AC3E}">
        <p14:creationId xmlns:p14="http://schemas.microsoft.com/office/powerpoint/2010/main" val="72254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14</a:t>
            </a:fld>
            <a:endParaRPr lang="en-US" dirty="0"/>
          </a:p>
        </p:txBody>
      </p:sp>
      <p:sp>
        <p:nvSpPr>
          <p:cNvPr id="7" name="Title 3"/>
          <p:cNvSpPr>
            <a:spLocks noGrp="1"/>
          </p:cNvSpPr>
          <p:nvPr>
            <p:ph type="title"/>
          </p:nvPr>
        </p:nvSpPr>
        <p:spPr>
          <a:xfrm>
            <a:off x="228600" y="381000"/>
            <a:ext cx="8686800" cy="381000"/>
          </a:xfrm>
        </p:spPr>
        <p:txBody>
          <a:bodyPr/>
          <a:lstStyle/>
          <a:p>
            <a:r>
              <a:rPr lang="en-US" sz="1800" b="1" dirty="0">
                <a:solidFill>
                  <a:srgbClr val="C00000"/>
                </a:solidFill>
              </a:rPr>
              <a:t>Examples of Primary Medical Condition/Reason for SB Admission </a:t>
            </a:r>
          </a:p>
        </p:txBody>
      </p:sp>
      <p:sp>
        <p:nvSpPr>
          <p:cNvPr id="8" name="TextBox 7"/>
          <p:cNvSpPr txBox="1"/>
          <p:nvPr/>
        </p:nvSpPr>
        <p:spPr>
          <a:xfrm>
            <a:off x="457200" y="1221462"/>
            <a:ext cx="8153400" cy="4031873"/>
          </a:xfrm>
          <a:prstGeom prst="rect">
            <a:avLst/>
          </a:prstGeom>
          <a:noFill/>
        </p:spPr>
        <p:txBody>
          <a:bodyPr wrap="square" rtlCol="0">
            <a:spAutoFit/>
          </a:bodyPr>
          <a:lstStyle/>
          <a:p>
            <a:pPr marL="342900" indent="-342900">
              <a:buClr>
                <a:srgbClr val="C00000"/>
              </a:buClr>
              <a:buFont typeface="+mj-lt"/>
              <a:buAutoNum type="arabicParenR" startAt="3"/>
            </a:pPr>
            <a:r>
              <a:rPr lang="en-US" sz="1600" b="1" dirty="0">
                <a:solidFill>
                  <a:srgbClr val="C00000"/>
                </a:solidFill>
              </a:rPr>
              <a:t>Mrs. H </a:t>
            </a:r>
            <a:r>
              <a:rPr lang="en-US" sz="1600" dirty="0"/>
              <a:t>is a 78-year-old female with a history of hypertension and a hip replacement 2 years ago. She was admitted to an extended hospitalization for pancreatitis. She had a central line placed during the hospitalization so she could receive TPN (total parenteral nutrition). She also received regular blood glucose monitoring and treatment with insulin when she became hyperglycemic. During her SNF stay, she is being transitioned from being NPO (nothing by mouth) and receiving her nutrition parenterally to being able to tolerate oral nutrition. The hospital discharge diagnoses of pancreatitis, hypertension, and malnutrition were incorporated into Mrs. H’s SNF medical record. </a:t>
            </a:r>
          </a:p>
          <a:p>
            <a:pPr marL="800100" lvl="1" indent="-342900">
              <a:buClr>
                <a:srgbClr val="C00000"/>
              </a:buClr>
              <a:buFont typeface="Arial" panose="020B0604020202020204" pitchFamily="34" charset="0"/>
              <a:buChar char="•"/>
            </a:pPr>
            <a:r>
              <a:rPr lang="en-US" sz="1600" b="1" dirty="0"/>
              <a:t>Coding: </a:t>
            </a:r>
            <a:r>
              <a:rPr lang="en-US" sz="1600" dirty="0"/>
              <a:t>Would be coded 13, Medically Complex Conditions would be coded as K85.00 (Idiopathic acute pancreatitis without necrosis or infection).</a:t>
            </a:r>
          </a:p>
          <a:p>
            <a:pPr marL="800100" lvl="1" indent="-342900">
              <a:buClr>
                <a:srgbClr val="C00000"/>
              </a:buClr>
              <a:buFont typeface="Arial" panose="020B0604020202020204" pitchFamily="34" charset="0"/>
              <a:buChar char="•"/>
            </a:pPr>
            <a:r>
              <a:rPr lang="en-US" sz="1600" b="1" dirty="0"/>
              <a:t>Rationale:</a:t>
            </a:r>
            <a:r>
              <a:rPr lang="en-US" sz="1600" dirty="0"/>
              <a:t> Mrs. H had hospital care for pancreatitis immediately prior to her SNF stay. Her principal diagnosis of pancreatitis was included in the summary from the hospital. The surgical placement of her central line does not change her care to a surgical category because it is not considered to be a major surgery. </a:t>
            </a:r>
            <a:endParaRPr lang="en-US" sz="1400" b="1" dirty="0">
              <a:solidFill>
                <a:srgbClr val="C00000"/>
              </a:solidFill>
            </a:endParaRPr>
          </a:p>
        </p:txBody>
      </p:sp>
    </p:spTree>
    <p:extLst>
      <p:ext uri="{BB962C8B-B14F-4D97-AF65-F5344CB8AC3E}">
        <p14:creationId xmlns:p14="http://schemas.microsoft.com/office/powerpoint/2010/main" val="3650543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15</a:t>
            </a:fld>
            <a:endParaRPr lang="en-US" dirty="0"/>
          </a:p>
        </p:txBody>
      </p:sp>
      <p:sp>
        <p:nvSpPr>
          <p:cNvPr id="7" name="Title 3"/>
          <p:cNvSpPr>
            <a:spLocks noGrp="1"/>
          </p:cNvSpPr>
          <p:nvPr>
            <p:ph type="title"/>
          </p:nvPr>
        </p:nvSpPr>
        <p:spPr>
          <a:xfrm>
            <a:off x="228600" y="381000"/>
            <a:ext cx="8686800" cy="381000"/>
          </a:xfrm>
        </p:spPr>
        <p:txBody>
          <a:bodyPr/>
          <a:lstStyle/>
          <a:p>
            <a:r>
              <a:rPr lang="en-US" b="1" dirty="0">
                <a:solidFill>
                  <a:srgbClr val="C00000"/>
                </a:solidFill>
              </a:rPr>
              <a:t>Prior Surgery within the last 100 Days</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2999"/>
            <a:ext cx="9122252" cy="1295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C68059A3-F304-40B8-B92E-29B711ACA7F6}"/>
              </a:ext>
            </a:extLst>
          </p:cNvPr>
          <p:cNvSpPr/>
          <p:nvPr/>
        </p:nvSpPr>
        <p:spPr>
          <a:xfrm>
            <a:off x="533400" y="2819399"/>
            <a:ext cx="8153400" cy="3970318"/>
          </a:xfrm>
          <a:prstGeom prst="rect">
            <a:avLst/>
          </a:prstGeom>
        </p:spPr>
        <p:txBody>
          <a:bodyPr wrap="square">
            <a:spAutoFit/>
          </a:bodyPr>
          <a:lstStyle/>
          <a:p>
            <a:r>
              <a:rPr lang="en-US" dirty="0"/>
              <a:t>CMS had clarified Criteria for major surgery in the MDS instructions as follows: – must meet all 3: </a:t>
            </a:r>
          </a:p>
          <a:p>
            <a:endParaRPr lang="en-US" dirty="0"/>
          </a:p>
          <a:p>
            <a:pPr marL="342900" indent="-342900">
              <a:buAutoNum type="arabicPeriod"/>
            </a:pPr>
            <a:r>
              <a:rPr lang="en-US" dirty="0"/>
              <a:t>patient was an inpatient in an acute care hospital for at least one day in the 100 days prior to admission to the skilled nursing facility (SNF) (Note – if patient had hip replacement as a SDS (more frequent now) then for some reason had to be admitted soon thereafter for 3 days – we would consider this as meeting the criteria for major surgery</a:t>
            </a:r>
          </a:p>
          <a:p>
            <a:pPr marL="342900" indent="-342900">
              <a:buAutoNum type="arabicPeriod"/>
            </a:pPr>
            <a:endParaRPr lang="en-US" dirty="0"/>
          </a:p>
          <a:p>
            <a:pPr marL="342900" indent="-342900">
              <a:buAutoNum type="arabicPeriod"/>
            </a:pPr>
            <a:r>
              <a:rPr lang="en-US" dirty="0"/>
              <a:t>patient had general anesthesia during the procedure, and</a:t>
            </a:r>
          </a:p>
          <a:p>
            <a:pPr marL="342900" indent="-342900">
              <a:buAutoNum type="arabicPeriod"/>
            </a:pPr>
            <a:endParaRPr lang="en-US" dirty="0"/>
          </a:p>
          <a:p>
            <a:pPr marL="342900" indent="-342900">
              <a:buAutoNum type="arabicPeriod"/>
            </a:pPr>
            <a:r>
              <a:rPr lang="en-US" dirty="0"/>
              <a:t>Surgery carried some degree of risk to the patient’s life or the potential for severe disability </a:t>
            </a:r>
          </a:p>
          <a:p>
            <a:endParaRPr lang="en-US" dirty="0"/>
          </a:p>
        </p:txBody>
      </p:sp>
      <p:cxnSp>
        <p:nvCxnSpPr>
          <p:cNvPr id="16" name="Straight Connector 15">
            <a:extLst>
              <a:ext uri="{FF2B5EF4-FFF2-40B4-BE49-F238E27FC236}">
                <a16:creationId xmlns:a16="http://schemas.microsoft.com/office/drawing/2014/main" id="{DD29137D-40E8-42D1-B5F6-A9BA18084B2E}"/>
              </a:ext>
            </a:extLst>
          </p:cNvPr>
          <p:cNvCxnSpPr>
            <a:cxnSpLocks/>
          </p:cNvCxnSpPr>
          <p:nvPr/>
        </p:nvCxnSpPr>
        <p:spPr>
          <a:xfrm>
            <a:off x="2514600" y="3962400"/>
            <a:ext cx="5562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DFDD90E-0173-4573-B491-A4AD8DF1F19E}"/>
              </a:ext>
            </a:extLst>
          </p:cNvPr>
          <p:cNvCxnSpPr>
            <a:cxnSpLocks/>
          </p:cNvCxnSpPr>
          <p:nvPr/>
        </p:nvCxnSpPr>
        <p:spPr>
          <a:xfrm>
            <a:off x="1676400" y="5638800"/>
            <a:ext cx="4572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F4ADF55-FE50-44C9-A851-2012F54A7C46}"/>
              </a:ext>
            </a:extLst>
          </p:cNvPr>
          <p:cNvCxnSpPr>
            <a:cxnSpLocks/>
          </p:cNvCxnSpPr>
          <p:nvPr/>
        </p:nvCxnSpPr>
        <p:spPr>
          <a:xfrm>
            <a:off x="1828800" y="6172200"/>
            <a:ext cx="2743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5CEB1-0DBF-4BF8-AA62-D0F2283DB058}"/>
              </a:ext>
            </a:extLst>
          </p:cNvPr>
          <p:cNvCxnSpPr>
            <a:cxnSpLocks/>
          </p:cNvCxnSpPr>
          <p:nvPr/>
        </p:nvCxnSpPr>
        <p:spPr>
          <a:xfrm>
            <a:off x="762000" y="3429000"/>
            <a:ext cx="1676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020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16</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Prior Functioning – Before Hospital Admission </a:t>
            </a:r>
          </a:p>
        </p:txBody>
      </p:sp>
      <p:sp>
        <p:nvSpPr>
          <p:cNvPr id="3" name="TextBox 2"/>
          <p:cNvSpPr txBox="1"/>
          <p:nvPr/>
        </p:nvSpPr>
        <p:spPr>
          <a:xfrm>
            <a:off x="457200" y="4495800"/>
            <a:ext cx="8458200" cy="2123658"/>
          </a:xfrm>
          <a:prstGeom prst="rect">
            <a:avLst/>
          </a:prstGeom>
          <a:noFill/>
        </p:spPr>
        <p:txBody>
          <a:bodyPr wrap="square" rtlCol="0">
            <a:spAutoFit/>
          </a:bodyPr>
          <a:lstStyle/>
          <a:p>
            <a:r>
              <a:rPr lang="en-US" altLang="en-US" sz="1200" dirty="0"/>
              <a:t>Record the patient’s usual ability to perform self-care, indoor mobility (ambulation), stairs, and functional cognition prior to the current illness, exacerbation, or injury. </a:t>
            </a:r>
            <a:endParaRPr lang="en-US" sz="1200" dirty="0"/>
          </a:p>
          <a:p>
            <a:pPr marL="515938" lvl="1" indent="-344488">
              <a:buFont typeface="+mj-lt"/>
              <a:buAutoNum type="alphaLcPeriod"/>
            </a:pPr>
            <a:r>
              <a:rPr lang="en-US" sz="1200" dirty="0"/>
              <a:t>(3) - Independent – </a:t>
            </a:r>
            <a:r>
              <a:rPr lang="en-US" sz="1200" b="1" dirty="0"/>
              <a:t>NO Assistance</a:t>
            </a:r>
            <a:r>
              <a:rPr lang="en-US" sz="1200" dirty="0"/>
              <a:t> from a helper</a:t>
            </a:r>
          </a:p>
          <a:p>
            <a:pPr marL="515938" lvl="1" indent="-344488">
              <a:buFont typeface="+mj-lt"/>
              <a:buAutoNum type="alphaLcPeriod"/>
            </a:pPr>
            <a:r>
              <a:rPr lang="en-US" sz="1200" dirty="0"/>
              <a:t>(2) Needed </a:t>
            </a:r>
            <a:r>
              <a:rPr lang="en-US" sz="1200" b="1" dirty="0"/>
              <a:t>some help </a:t>
            </a:r>
            <a:r>
              <a:rPr lang="en-US" sz="1200" dirty="0"/>
              <a:t>– self-explanatory</a:t>
            </a:r>
          </a:p>
          <a:p>
            <a:pPr marL="515938" lvl="1" indent="-344488">
              <a:buFont typeface="+mj-lt"/>
              <a:buAutoNum type="alphaLcPeriod"/>
            </a:pPr>
            <a:r>
              <a:rPr lang="en-US" sz="1200" dirty="0"/>
              <a:t>(1) Dependent – </a:t>
            </a:r>
            <a:r>
              <a:rPr lang="en-US" sz="1200" b="1" dirty="0"/>
              <a:t>a helper is a must</a:t>
            </a:r>
          </a:p>
          <a:p>
            <a:pPr marL="515938" lvl="1" indent="-344488">
              <a:buFont typeface="+mj-lt"/>
              <a:buAutoNum type="alphaLcPeriod"/>
            </a:pPr>
            <a:r>
              <a:rPr lang="en-US" sz="1200" dirty="0"/>
              <a:t>(8) Unknown – </a:t>
            </a:r>
            <a:r>
              <a:rPr lang="en-US" sz="1200" b="1" dirty="0"/>
              <a:t>only to be used if </a:t>
            </a:r>
            <a:r>
              <a:rPr lang="en-US" sz="1200" dirty="0"/>
              <a:t>the patient cannot say and there are no family/friends… who can inform us and the medical record does not have the information </a:t>
            </a:r>
          </a:p>
          <a:p>
            <a:pPr marL="515938" lvl="1" indent="-344488">
              <a:buAutoNum type="alphaLcPeriod"/>
            </a:pPr>
            <a:r>
              <a:rPr lang="en-US" sz="1200" b="1" dirty="0"/>
              <a:t>Not applicable </a:t>
            </a:r>
            <a:r>
              <a:rPr lang="en-US" sz="1200" dirty="0"/>
              <a:t>– one would expect that you would have a code 1, 2 or 3 for (A) self-care because that is a must but feasible that you would have N/A for ambulation and stairs if the patient does not do that. Same goes for functional cognition – so, </a:t>
            </a:r>
            <a:r>
              <a:rPr lang="en-US" altLang="en-US" sz="1200" dirty="0"/>
              <a:t>If the patient was unable to do the everyday activity prior to admission to acute, code as 9, Not Applicable</a:t>
            </a:r>
            <a:endParaRPr lang="en-US" sz="1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584" y="985533"/>
            <a:ext cx="7504113" cy="3444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a:extLst>
              <a:ext uri="{FF2B5EF4-FFF2-40B4-BE49-F238E27FC236}">
                <a16:creationId xmlns:a16="http://schemas.microsoft.com/office/drawing/2014/main" id="{01C15ED7-5030-4637-8057-8A16C5B5EFAB}"/>
              </a:ext>
            </a:extLst>
          </p:cNvPr>
          <p:cNvCxnSpPr>
            <a:cxnSpLocks/>
          </p:cNvCxnSpPr>
          <p:nvPr/>
        </p:nvCxnSpPr>
        <p:spPr>
          <a:xfrm>
            <a:off x="3200400" y="1524000"/>
            <a:ext cx="4648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394B0D-8012-4996-B040-64C3866D27A9}"/>
              </a:ext>
            </a:extLst>
          </p:cNvPr>
          <p:cNvCxnSpPr>
            <a:cxnSpLocks/>
          </p:cNvCxnSpPr>
          <p:nvPr/>
        </p:nvCxnSpPr>
        <p:spPr>
          <a:xfrm>
            <a:off x="457200" y="1676400"/>
            <a:ext cx="182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20BE0E-F9B3-43E0-A5F3-9F0F7C2C61BC}"/>
              </a:ext>
            </a:extLst>
          </p:cNvPr>
          <p:cNvCxnSpPr>
            <a:cxnSpLocks/>
          </p:cNvCxnSpPr>
          <p:nvPr/>
        </p:nvCxnSpPr>
        <p:spPr>
          <a:xfrm>
            <a:off x="6400800" y="2819400"/>
            <a:ext cx="1295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77786B-CCBA-4492-B6A0-621485563DBB}"/>
              </a:ext>
            </a:extLst>
          </p:cNvPr>
          <p:cNvCxnSpPr>
            <a:cxnSpLocks/>
          </p:cNvCxnSpPr>
          <p:nvPr/>
        </p:nvCxnSpPr>
        <p:spPr>
          <a:xfrm>
            <a:off x="4724400" y="3505200"/>
            <a:ext cx="1447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D92FAB-3F68-440E-9375-6E08852D52E8}"/>
              </a:ext>
            </a:extLst>
          </p:cNvPr>
          <p:cNvCxnSpPr>
            <a:cxnSpLocks/>
          </p:cNvCxnSpPr>
          <p:nvPr/>
        </p:nvCxnSpPr>
        <p:spPr>
          <a:xfrm>
            <a:off x="3886200" y="4343400"/>
            <a:ext cx="1295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219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17</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Prior Device Use – Before Hospital Admission </a:t>
            </a:r>
          </a:p>
        </p:txBody>
      </p:sp>
      <p:sp>
        <p:nvSpPr>
          <p:cNvPr id="3" name="TextBox 2"/>
          <p:cNvSpPr txBox="1"/>
          <p:nvPr/>
        </p:nvSpPr>
        <p:spPr>
          <a:xfrm>
            <a:off x="304800" y="3657600"/>
            <a:ext cx="8458200" cy="3477875"/>
          </a:xfrm>
          <a:prstGeom prst="rect">
            <a:avLst/>
          </a:prstGeom>
          <a:noFill/>
        </p:spPr>
        <p:txBody>
          <a:bodyPr wrap="square" rtlCol="0">
            <a:spAutoFit/>
          </a:bodyPr>
          <a:lstStyle/>
          <a:p>
            <a:r>
              <a:rPr lang="en-US" sz="2000" b="1" dirty="0"/>
              <a:t>Note</a:t>
            </a:r>
            <a:r>
              <a:rPr lang="en-US" sz="2000" dirty="0"/>
              <a:t>: Devices &amp; aids that the patient used </a:t>
            </a:r>
            <a:r>
              <a:rPr lang="en-US" sz="2000" b="1" dirty="0"/>
              <a:t>prior to being admitted </a:t>
            </a:r>
            <a:r>
              <a:rPr lang="en-US" sz="2000" dirty="0"/>
              <a:t>to acute for the current illness/medical condition</a:t>
            </a:r>
          </a:p>
          <a:p>
            <a:endParaRPr lang="en-US" sz="2000" dirty="0"/>
          </a:p>
          <a:p>
            <a:r>
              <a:rPr lang="en-US" sz="2000" dirty="0"/>
              <a:t>If patient was not using a device prior to hospitalization but was given a walker or w/c during the acute stay for his/her ambulation – the answer would be “Z” none of the above</a:t>
            </a:r>
          </a:p>
          <a:p>
            <a:endParaRPr lang="en-US" sz="2000" dirty="0"/>
          </a:p>
          <a:p>
            <a:r>
              <a:rPr lang="en-US" sz="2000" dirty="0"/>
              <a:t>If the patient was using a walking cane, then check “Z” – none of the above</a:t>
            </a:r>
          </a:p>
          <a:p>
            <a:endParaRPr lang="en-US" sz="2000" dirty="0"/>
          </a:p>
          <a:p>
            <a:endParaRPr lang="en-US"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143000"/>
            <a:ext cx="7885113"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a:extLst>
              <a:ext uri="{FF2B5EF4-FFF2-40B4-BE49-F238E27FC236}">
                <a16:creationId xmlns:a16="http://schemas.microsoft.com/office/drawing/2014/main" id="{F8D88779-EE55-4AF5-9FC3-2A00E0AAF6B0}"/>
              </a:ext>
            </a:extLst>
          </p:cNvPr>
          <p:cNvCxnSpPr>
            <a:cxnSpLocks/>
          </p:cNvCxnSpPr>
          <p:nvPr/>
        </p:nvCxnSpPr>
        <p:spPr>
          <a:xfrm>
            <a:off x="5257800" y="4038600"/>
            <a:ext cx="2971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534961-E1B8-4597-BABB-7AF8770DF2E5}"/>
              </a:ext>
            </a:extLst>
          </p:cNvPr>
          <p:cNvCxnSpPr>
            <a:cxnSpLocks/>
          </p:cNvCxnSpPr>
          <p:nvPr/>
        </p:nvCxnSpPr>
        <p:spPr>
          <a:xfrm>
            <a:off x="381000" y="4343400"/>
            <a:ext cx="609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5777EEC-B155-490A-A0E6-EEA6D45EC1AE}"/>
              </a:ext>
            </a:extLst>
          </p:cNvPr>
          <p:cNvSpPr/>
          <p:nvPr/>
        </p:nvSpPr>
        <p:spPr>
          <a:xfrm>
            <a:off x="2286000" y="2390775"/>
            <a:ext cx="6629400" cy="276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Any mechanical, sit-to-stand, stand assist, full body lifts , chair lift, stair chair </a:t>
            </a:r>
          </a:p>
        </p:txBody>
      </p:sp>
      <p:sp>
        <p:nvSpPr>
          <p:cNvPr id="5" name="Rectangle 4">
            <a:extLst>
              <a:ext uri="{FF2B5EF4-FFF2-40B4-BE49-F238E27FC236}">
                <a16:creationId xmlns:a16="http://schemas.microsoft.com/office/drawing/2014/main" id="{9B55D64D-42AF-4511-8171-AB1D23D5EFEA}"/>
              </a:ext>
            </a:extLst>
          </p:cNvPr>
          <p:cNvSpPr/>
          <p:nvPr/>
        </p:nvSpPr>
        <p:spPr>
          <a:xfrm>
            <a:off x="1828800" y="2755899"/>
            <a:ext cx="3124200" cy="234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Any type – does not include canes</a:t>
            </a:r>
          </a:p>
        </p:txBody>
      </p:sp>
    </p:spTree>
    <p:extLst>
      <p:ext uri="{BB962C8B-B14F-4D97-AF65-F5344CB8AC3E}">
        <p14:creationId xmlns:p14="http://schemas.microsoft.com/office/powerpoint/2010/main" val="2894179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18</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Unhealed Pressure Ulcer/Injury </a:t>
            </a:r>
          </a:p>
        </p:txBody>
      </p:sp>
      <p:sp>
        <p:nvSpPr>
          <p:cNvPr id="3" name="TextBox 2"/>
          <p:cNvSpPr txBox="1"/>
          <p:nvPr/>
        </p:nvSpPr>
        <p:spPr>
          <a:xfrm>
            <a:off x="304800" y="4114800"/>
            <a:ext cx="8763000" cy="2585323"/>
          </a:xfrm>
          <a:prstGeom prst="rect">
            <a:avLst/>
          </a:prstGeom>
          <a:noFill/>
        </p:spPr>
        <p:txBody>
          <a:bodyPr wrap="square" rtlCol="0">
            <a:spAutoFit/>
          </a:bodyPr>
          <a:lstStyle/>
          <a:p>
            <a:pPr marL="117475" indent="-117475"/>
            <a:r>
              <a:rPr lang="en-US" sz="1600" dirty="0"/>
              <a:t>• </a:t>
            </a:r>
            <a:r>
              <a:rPr lang="en-US" dirty="0"/>
              <a:t>Stage 1 and deep tissue injuries are called “pressure injuries because wounds are closed” </a:t>
            </a:r>
          </a:p>
          <a:p>
            <a:pPr marL="114300" indent="-114300"/>
            <a:r>
              <a:rPr lang="en-US" dirty="0"/>
              <a:t>• Stage 2, 3, or 4 or unstageable due to slough or eschar are termed “pressure ulcers” since they are usually open wounds </a:t>
            </a:r>
          </a:p>
          <a:p>
            <a:pPr marL="114300" indent="-114300"/>
            <a:r>
              <a:rPr lang="en-US" dirty="0"/>
              <a:t>• Unstageable due to non-removable dressing or device use “pressure ulcer/injury” since could be open or closed </a:t>
            </a:r>
          </a:p>
          <a:p>
            <a:endParaRPr lang="en-US" b="1" dirty="0">
              <a:solidFill>
                <a:srgbClr val="C00000"/>
              </a:solidFill>
            </a:endParaRPr>
          </a:p>
          <a:p>
            <a:r>
              <a:rPr lang="en-US" b="1" dirty="0">
                <a:solidFill>
                  <a:srgbClr val="C00000"/>
                </a:solidFill>
              </a:rPr>
              <a:t>Note</a:t>
            </a:r>
            <a:r>
              <a:rPr lang="en-US" dirty="0"/>
              <a:t>: all refers to deep tissue injury so a </a:t>
            </a:r>
            <a:r>
              <a:rPr lang="en-US" u="sng" dirty="0"/>
              <a:t>skin tear </a:t>
            </a:r>
            <a:r>
              <a:rPr lang="en-US" dirty="0"/>
              <a:t>would not constitute a pressure ulcer/injury</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7713663"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a:extLst>
              <a:ext uri="{FF2B5EF4-FFF2-40B4-BE49-F238E27FC236}">
                <a16:creationId xmlns:a16="http://schemas.microsoft.com/office/drawing/2014/main" id="{792768FB-EF9A-4F5B-A2A1-1339BB406AE4}"/>
              </a:ext>
            </a:extLst>
          </p:cNvPr>
          <p:cNvCxnSpPr/>
          <p:nvPr/>
        </p:nvCxnSpPr>
        <p:spPr>
          <a:xfrm>
            <a:off x="2819400" y="49530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98D3029-6A9A-494E-BCD9-02976E2B520D}"/>
              </a:ext>
            </a:extLst>
          </p:cNvPr>
          <p:cNvCxnSpPr>
            <a:cxnSpLocks/>
          </p:cNvCxnSpPr>
          <p:nvPr/>
        </p:nvCxnSpPr>
        <p:spPr>
          <a:xfrm flipH="1">
            <a:off x="5238184" y="3003550"/>
            <a:ext cx="2153216" cy="1123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7CA237A-5587-476B-8954-F906DA7A7B30}"/>
              </a:ext>
            </a:extLst>
          </p:cNvPr>
          <p:cNvSpPr/>
          <p:nvPr/>
        </p:nvSpPr>
        <p:spPr>
          <a:xfrm>
            <a:off x="7010400" y="2089150"/>
            <a:ext cx="1905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Reference from MDS the  manual</a:t>
            </a:r>
          </a:p>
        </p:txBody>
      </p:sp>
    </p:spTree>
    <p:extLst>
      <p:ext uri="{BB962C8B-B14F-4D97-AF65-F5344CB8AC3E}">
        <p14:creationId xmlns:p14="http://schemas.microsoft.com/office/powerpoint/2010/main" val="1859732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19</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Understand/Understood</a:t>
            </a:r>
          </a:p>
        </p:txBody>
      </p:sp>
      <p:sp>
        <p:nvSpPr>
          <p:cNvPr id="3" name="TextBox 2"/>
          <p:cNvSpPr txBox="1"/>
          <p:nvPr/>
        </p:nvSpPr>
        <p:spPr>
          <a:xfrm>
            <a:off x="221055" y="4986029"/>
            <a:ext cx="7932345" cy="1200329"/>
          </a:xfrm>
          <a:prstGeom prst="rect">
            <a:avLst/>
          </a:prstGeom>
          <a:noFill/>
        </p:spPr>
        <p:txBody>
          <a:bodyPr wrap="square" rtlCol="0">
            <a:spAutoFit/>
          </a:bodyPr>
          <a:lstStyle/>
          <a:p>
            <a:r>
              <a:rPr lang="en-US" b="1" dirty="0">
                <a:solidFill>
                  <a:srgbClr val="C00000"/>
                </a:solidFill>
              </a:rPr>
              <a:t>Note</a:t>
            </a:r>
            <a:r>
              <a:rPr lang="en-US" dirty="0"/>
              <a:t>: clearly read the definitions – this is not assessing speaking, language or hearing – for instance, the patient does not have to be able to speak everything to be understood or usually understood if they can sign or point and/or write or need a translator.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7696200" cy="3568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a:extLst>
              <a:ext uri="{FF2B5EF4-FFF2-40B4-BE49-F238E27FC236}">
                <a16:creationId xmlns:a16="http://schemas.microsoft.com/office/drawing/2014/main" id="{3B3A22CA-BC63-4D65-8DCD-DCC858383DD1}"/>
              </a:ext>
            </a:extLst>
          </p:cNvPr>
          <p:cNvCxnSpPr/>
          <p:nvPr/>
        </p:nvCxnSpPr>
        <p:spPr>
          <a:xfrm>
            <a:off x="4800600" y="1447800"/>
            <a:ext cx="2819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FA264E5-F08C-4EF9-9079-5B945EDF5C2A}"/>
              </a:ext>
            </a:extLst>
          </p:cNvPr>
          <p:cNvSpPr/>
          <p:nvPr/>
        </p:nvSpPr>
        <p:spPr>
          <a:xfrm>
            <a:off x="5257800" y="1597453"/>
            <a:ext cx="3505200" cy="570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which includes writing, pointing, sign language, and cue cards. </a:t>
            </a:r>
          </a:p>
        </p:txBody>
      </p:sp>
    </p:spTree>
    <p:extLst>
      <p:ext uri="{BB962C8B-B14F-4D97-AF65-F5344CB8AC3E}">
        <p14:creationId xmlns:p14="http://schemas.microsoft.com/office/powerpoint/2010/main" val="205069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Participating Hospitals as of July</a:t>
            </a:r>
            <a:r>
              <a:rPr lang="en-US" b="1" dirty="0">
                <a:solidFill>
                  <a:srgbClr val="C00000"/>
                </a:solidFill>
              </a:rPr>
              <a:t> </a:t>
            </a:r>
            <a:r>
              <a:rPr lang="en-US" sz="2000" b="1" dirty="0">
                <a:solidFill>
                  <a:srgbClr val="C00000"/>
                </a:solidFill>
                <a:latin typeface="Verdana" panose="020B0604030504040204" pitchFamily="34" charset="0"/>
              </a:rPr>
              <a:t>2019</a:t>
            </a:r>
          </a:p>
        </p:txBody>
      </p:sp>
      <p:sp>
        <p:nvSpPr>
          <p:cNvPr id="7" name="TextBox 6"/>
          <p:cNvSpPr txBox="1"/>
          <p:nvPr/>
        </p:nvSpPr>
        <p:spPr>
          <a:xfrm>
            <a:off x="1873624" y="6629400"/>
            <a:ext cx="5307105" cy="246221"/>
          </a:xfrm>
          <a:prstGeom prst="rect">
            <a:avLst/>
          </a:prstGeom>
          <a:noFill/>
        </p:spPr>
        <p:txBody>
          <a:bodyPr wrap="square" rtlCol="0">
            <a:spAutoFit/>
          </a:bodyPr>
          <a:lstStyle/>
          <a:p>
            <a:pPr algn="ctr"/>
            <a:r>
              <a:rPr lang="en-US" sz="1000" dirty="0"/>
              <a:t>Source: Stroudwater Swing Bed Portal 4/1/2018 to 7/8/2019</a:t>
            </a:r>
          </a:p>
        </p:txBody>
      </p:sp>
      <p:pic>
        <p:nvPicPr>
          <p:cNvPr id="6" name="Picture 5">
            <a:extLst>
              <a:ext uri="{FF2B5EF4-FFF2-40B4-BE49-F238E27FC236}">
                <a16:creationId xmlns:a16="http://schemas.microsoft.com/office/drawing/2014/main" id="{E728D548-880F-4CCD-9EC9-75F8D298B0B0}"/>
              </a:ext>
            </a:extLst>
          </p:cNvPr>
          <p:cNvPicPr>
            <a:picLocks noChangeAspect="1"/>
          </p:cNvPicPr>
          <p:nvPr/>
        </p:nvPicPr>
        <p:blipFill>
          <a:blip r:embed="rId2"/>
          <a:stretch>
            <a:fillRect/>
          </a:stretch>
        </p:blipFill>
        <p:spPr>
          <a:xfrm>
            <a:off x="0" y="1031210"/>
            <a:ext cx="9144000" cy="5140990"/>
          </a:xfrm>
          <a:prstGeom prst="rect">
            <a:avLst/>
          </a:prstGeom>
        </p:spPr>
      </p:pic>
      <p:sp>
        <p:nvSpPr>
          <p:cNvPr id="2" name="Oval 1">
            <a:extLst>
              <a:ext uri="{FF2B5EF4-FFF2-40B4-BE49-F238E27FC236}">
                <a16:creationId xmlns:a16="http://schemas.microsoft.com/office/drawing/2014/main" id="{1F60674F-5209-483D-81DA-497219FAE822}"/>
              </a:ext>
            </a:extLst>
          </p:cNvPr>
          <p:cNvSpPr/>
          <p:nvPr/>
        </p:nvSpPr>
        <p:spPr>
          <a:xfrm>
            <a:off x="152400" y="4648200"/>
            <a:ext cx="23622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Now up to 209 hospitals in 21 State – Stroudwater’s goal is 300 by the end of the year</a:t>
            </a:r>
          </a:p>
        </p:txBody>
      </p:sp>
    </p:spTree>
    <p:extLst>
      <p:ext uri="{BB962C8B-B14F-4D97-AF65-F5344CB8AC3E}">
        <p14:creationId xmlns:p14="http://schemas.microsoft.com/office/powerpoint/2010/main" val="26646875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20</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Falls</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21522"/>
            <a:ext cx="60102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481387" y="1516797"/>
            <a:ext cx="469106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Falls could have occurred at home, community, NH,  etc or while an IP in acute. </a:t>
            </a:r>
          </a:p>
        </p:txBody>
      </p:sp>
      <p:pic>
        <p:nvPicPr>
          <p:cNvPr id="5" name="Picture 4">
            <a:extLst>
              <a:ext uri="{FF2B5EF4-FFF2-40B4-BE49-F238E27FC236}">
                <a16:creationId xmlns:a16="http://schemas.microsoft.com/office/drawing/2014/main" id="{F0D9552F-9DDF-4410-818B-A645C1929C8E}"/>
              </a:ext>
            </a:extLst>
          </p:cNvPr>
          <p:cNvPicPr>
            <a:picLocks noChangeAspect="1"/>
          </p:cNvPicPr>
          <p:nvPr/>
        </p:nvPicPr>
        <p:blipFill>
          <a:blip r:embed="rId4"/>
          <a:stretch>
            <a:fillRect/>
          </a:stretch>
        </p:blipFill>
        <p:spPr>
          <a:xfrm>
            <a:off x="1143000" y="2532881"/>
            <a:ext cx="2602846" cy="4226525"/>
          </a:xfrm>
          <a:prstGeom prst="rect">
            <a:avLst/>
          </a:prstGeom>
          <a:ln>
            <a:solidFill>
              <a:schemeClr val="tx1"/>
            </a:solidFill>
          </a:ln>
        </p:spPr>
      </p:pic>
      <p:pic>
        <p:nvPicPr>
          <p:cNvPr id="10" name="Picture 9">
            <a:extLst>
              <a:ext uri="{FF2B5EF4-FFF2-40B4-BE49-F238E27FC236}">
                <a16:creationId xmlns:a16="http://schemas.microsoft.com/office/drawing/2014/main" id="{718C1A0F-DE1F-48AB-BF13-5FE8DEBB4830}"/>
              </a:ext>
            </a:extLst>
          </p:cNvPr>
          <p:cNvPicPr>
            <a:picLocks noChangeAspect="1"/>
          </p:cNvPicPr>
          <p:nvPr/>
        </p:nvPicPr>
        <p:blipFill>
          <a:blip r:embed="rId5"/>
          <a:stretch>
            <a:fillRect/>
          </a:stretch>
        </p:blipFill>
        <p:spPr>
          <a:xfrm>
            <a:off x="4419020" y="2532881"/>
            <a:ext cx="2815796" cy="4169544"/>
          </a:xfrm>
          <a:prstGeom prst="rect">
            <a:avLst/>
          </a:prstGeom>
          <a:ln>
            <a:solidFill>
              <a:schemeClr val="tx1"/>
            </a:solidFill>
          </a:ln>
        </p:spPr>
      </p:pic>
      <p:sp>
        <p:nvSpPr>
          <p:cNvPr id="3" name="Rectangle 2">
            <a:extLst>
              <a:ext uri="{FF2B5EF4-FFF2-40B4-BE49-F238E27FC236}">
                <a16:creationId xmlns:a16="http://schemas.microsoft.com/office/drawing/2014/main" id="{F45394F3-D524-4E7B-B149-66BC6A9C3E58}"/>
              </a:ext>
            </a:extLst>
          </p:cNvPr>
          <p:cNvSpPr/>
          <p:nvPr/>
        </p:nvSpPr>
        <p:spPr>
          <a:xfrm>
            <a:off x="7391400" y="3200399"/>
            <a:ext cx="1371600" cy="21408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Have we updated our “Fall description” to reflect CMS’ definition</a:t>
            </a:r>
          </a:p>
        </p:txBody>
      </p:sp>
    </p:spTree>
    <p:extLst>
      <p:ext uri="{BB962C8B-B14F-4D97-AF65-F5344CB8AC3E}">
        <p14:creationId xmlns:p14="http://schemas.microsoft.com/office/powerpoint/2010/main" val="3339101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21</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a:t>
            </a:r>
          </a:p>
        </p:txBody>
      </p:sp>
      <p:sp>
        <p:nvSpPr>
          <p:cNvPr id="3" name="TextBox 2"/>
          <p:cNvSpPr txBox="1"/>
          <p:nvPr/>
        </p:nvSpPr>
        <p:spPr>
          <a:xfrm>
            <a:off x="76200" y="1143000"/>
            <a:ext cx="3276600" cy="5447645"/>
          </a:xfrm>
          <a:prstGeom prst="rect">
            <a:avLst/>
          </a:prstGeom>
          <a:noFill/>
        </p:spPr>
        <p:txBody>
          <a:bodyPr wrap="square" rtlCol="0">
            <a:spAutoFit/>
          </a:bodyPr>
          <a:lstStyle/>
          <a:p>
            <a:pPr marL="463550" indent="-463550">
              <a:lnSpc>
                <a:spcPct val="100000"/>
              </a:lnSpc>
              <a:spcBef>
                <a:spcPts val="0"/>
              </a:spcBef>
              <a:buClr>
                <a:srgbClr val="C00000"/>
              </a:buClr>
              <a:buFont typeface="Wingdings" panose="05000000000000000000" pitchFamily="2" charset="2"/>
              <a:buChar char="q"/>
            </a:pPr>
            <a:r>
              <a:rPr lang="en-US" sz="2000" b="1" dirty="0">
                <a:solidFill>
                  <a:srgbClr val="C00000"/>
                </a:solidFill>
              </a:rPr>
              <a:t>Note</a:t>
            </a:r>
            <a:r>
              <a:rPr lang="en-US" sz="2000" dirty="0"/>
              <a:t>: </a:t>
            </a:r>
            <a:r>
              <a:rPr lang="en-US" dirty="0"/>
              <a:t>BIMS (Brief Interview for Mental Status) should be attempted on all patients except those who are never/rarely understood</a:t>
            </a:r>
          </a:p>
          <a:p>
            <a:pPr marL="814388" lvl="1" indent="-187325">
              <a:lnSpc>
                <a:spcPct val="100000"/>
              </a:lnSpc>
              <a:spcBef>
                <a:spcPts val="0"/>
              </a:spcBef>
              <a:buClr>
                <a:srgbClr val="C00000"/>
              </a:buClr>
              <a:buFont typeface="Arial" panose="020B0604020202020204" pitchFamily="34" charset="0"/>
              <a:buChar char="•"/>
            </a:pPr>
            <a:r>
              <a:rPr lang="en-US" dirty="0"/>
              <a:t>Staff must follow instructions exactly as on the tool reflects to administer BIMS</a:t>
            </a:r>
          </a:p>
          <a:p>
            <a:pPr marL="814388" lvl="1" indent="-187325">
              <a:lnSpc>
                <a:spcPct val="100000"/>
              </a:lnSpc>
              <a:spcBef>
                <a:spcPts val="0"/>
              </a:spcBef>
              <a:buClr>
                <a:srgbClr val="C00000"/>
              </a:buClr>
              <a:buFont typeface="Arial" panose="020B0604020202020204" pitchFamily="34" charset="0"/>
              <a:buChar char="•"/>
            </a:pPr>
            <a:r>
              <a:rPr lang="en-US" b="1" dirty="0">
                <a:solidFill>
                  <a:srgbClr val="C00000"/>
                </a:solidFill>
              </a:rPr>
              <a:t>Skip to Memory/Recall only if </a:t>
            </a:r>
            <a:r>
              <a:rPr lang="en-US" dirty="0"/>
              <a:t>patient cannot do BIMS</a:t>
            </a:r>
          </a:p>
          <a:p>
            <a:pPr marL="814388" lvl="1" indent="-187325">
              <a:lnSpc>
                <a:spcPct val="100000"/>
              </a:lnSpc>
              <a:spcBef>
                <a:spcPts val="0"/>
              </a:spcBef>
              <a:buClr>
                <a:srgbClr val="C00000"/>
              </a:buClr>
              <a:buFont typeface="Arial" panose="020B0604020202020204" pitchFamily="34" charset="0"/>
              <a:buChar char="•"/>
            </a:pPr>
            <a:r>
              <a:rPr lang="en-US" b="1" dirty="0">
                <a:solidFill>
                  <a:srgbClr val="C00000"/>
                </a:solidFill>
              </a:rPr>
              <a:t>Memory/Recall section is skipped if </a:t>
            </a:r>
            <a:r>
              <a:rPr lang="en-US" dirty="0"/>
              <a:t>BIMS was administered</a:t>
            </a:r>
            <a:endParaRPr lang="en-US" sz="2000" dirty="0"/>
          </a:p>
          <a:p>
            <a:r>
              <a:rPr lang="en-US" sz="2000" dirty="0"/>
              <a:t>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304800"/>
            <a:ext cx="5494970" cy="647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7532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22</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(cont’) </a:t>
            </a:r>
          </a:p>
        </p:txBody>
      </p:sp>
      <p:sp>
        <p:nvSpPr>
          <p:cNvPr id="3" name="TextBox 2"/>
          <p:cNvSpPr txBox="1"/>
          <p:nvPr/>
        </p:nvSpPr>
        <p:spPr>
          <a:xfrm>
            <a:off x="28574" y="2667000"/>
            <a:ext cx="8810625" cy="4431983"/>
          </a:xfrm>
          <a:prstGeom prst="rect">
            <a:avLst/>
          </a:prstGeom>
          <a:noFill/>
        </p:spPr>
        <p:txBody>
          <a:bodyPr wrap="square" rtlCol="0">
            <a:spAutoFit/>
          </a:bodyPr>
          <a:lstStyle/>
          <a:p>
            <a:pPr marL="342900" indent="-228600" eaLnBrk="1" hangingPunct="1">
              <a:buClr>
                <a:srgbClr val="990000"/>
              </a:buClr>
              <a:buFont typeface="Arial" pitchFamily="34" charset="0"/>
              <a:buChar char="•"/>
              <a:defRPr/>
            </a:pPr>
            <a:r>
              <a:rPr lang="en-US" sz="1600" dirty="0"/>
              <a:t>The items in this section are intended to determine the patient’s attention, orientation and ability to register and recall new information. These items are crucial factors in many care-planning decisions. </a:t>
            </a:r>
          </a:p>
          <a:p>
            <a:pPr marL="342900" indent="-228600" eaLnBrk="1" hangingPunct="1">
              <a:buClr>
                <a:srgbClr val="990000"/>
              </a:buClr>
              <a:buFont typeface="Arial" pitchFamily="34" charset="0"/>
              <a:buChar char="•"/>
              <a:defRPr/>
            </a:pPr>
            <a:endParaRPr lang="en-US" sz="1600" dirty="0"/>
          </a:p>
          <a:p>
            <a:pPr marL="342900" indent="-228600" eaLnBrk="1" hangingPunct="1">
              <a:buClr>
                <a:srgbClr val="990000"/>
              </a:buClr>
              <a:buFont typeface="Arial" pitchFamily="34" charset="0"/>
              <a:buChar char="•"/>
              <a:defRPr/>
            </a:pPr>
            <a:r>
              <a:rPr lang="en-US" sz="1600" dirty="0"/>
              <a:t>This information identifies if the interview will be attempted.</a:t>
            </a:r>
          </a:p>
          <a:p>
            <a:pPr marL="342900" indent="-228600" eaLnBrk="1" hangingPunct="1">
              <a:buClr>
                <a:srgbClr val="990000"/>
              </a:buClr>
              <a:buFont typeface="Arial" pitchFamily="34" charset="0"/>
              <a:buChar char="•"/>
              <a:defRPr/>
            </a:pPr>
            <a:endParaRPr lang="en-US" sz="1600" dirty="0"/>
          </a:p>
          <a:p>
            <a:pPr marL="342900" indent="-228600" eaLnBrk="1" hangingPunct="1">
              <a:buClr>
                <a:srgbClr val="990000"/>
              </a:buClr>
              <a:buFont typeface="Arial" pitchFamily="34" charset="0"/>
              <a:buChar char="•"/>
              <a:defRPr/>
            </a:pPr>
            <a:r>
              <a:rPr lang="en-US" sz="1600" dirty="0"/>
              <a:t>Most patients are able to attempt the Brief Interview for Mental Status (BIMS).</a:t>
            </a:r>
          </a:p>
          <a:p>
            <a:pPr marL="342900" indent="-228600" eaLnBrk="1" hangingPunct="1">
              <a:buClr>
                <a:srgbClr val="990000"/>
              </a:buClr>
              <a:buFont typeface="Arial" pitchFamily="34" charset="0"/>
              <a:buChar char="•"/>
              <a:defRPr/>
            </a:pPr>
            <a:endParaRPr lang="en-US" sz="1600" dirty="0"/>
          </a:p>
          <a:p>
            <a:pPr marL="342900" indent="-228600" eaLnBrk="1" hangingPunct="1">
              <a:buClr>
                <a:srgbClr val="990000"/>
              </a:buClr>
              <a:buFont typeface="Arial" pitchFamily="34" charset="0"/>
              <a:buChar char="•"/>
              <a:defRPr/>
            </a:pPr>
            <a:r>
              <a:rPr lang="en-US" sz="1600" dirty="0"/>
              <a:t>A structured cognitive test is more accurate and reliable than observation alone for observing cognitive performance.</a:t>
            </a:r>
          </a:p>
          <a:p>
            <a:pPr marL="342900" indent="-228600" eaLnBrk="1" hangingPunct="1">
              <a:buClr>
                <a:srgbClr val="990000"/>
              </a:buClr>
              <a:buFont typeface="Arial" pitchFamily="34" charset="0"/>
              <a:buChar char="•"/>
              <a:defRPr/>
            </a:pPr>
            <a:endParaRPr lang="en-US" sz="1600" dirty="0"/>
          </a:p>
          <a:p>
            <a:pPr marL="342900" indent="-228600" eaLnBrk="1" hangingPunct="1">
              <a:buClr>
                <a:srgbClr val="990000"/>
              </a:buClr>
              <a:buFont typeface="Arial" pitchFamily="34" charset="0"/>
              <a:buChar char="•"/>
              <a:defRPr/>
            </a:pPr>
            <a:r>
              <a:rPr lang="en-US" sz="1600" dirty="0"/>
              <a:t>Without an attempted structured cognitive interview, a patient might be mislabeled based on his or her appearance or assumed diagnosis.</a:t>
            </a:r>
          </a:p>
          <a:p>
            <a:pPr marL="342900" indent="-228600" eaLnBrk="1" hangingPunct="1">
              <a:buClr>
                <a:srgbClr val="990000"/>
              </a:buClr>
              <a:buFont typeface="Arial" pitchFamily="34" charset="0"/>
              <a:buChar char="•"/>
              <a:defRPr/>
            </a:pPr>
            <a:endParaRPr lang="en-US" sz="1600" dirty="0"/>
          </a:p>
          <a:p>
            <a:pPr marL="342900" indent="-228600" eaLnBrk="1" hangingPunct="1">
              <a:buClr>
                <a:srgbClr val="990000"/>
              </a:buClr>
              <a:buFont typeface="Arial" pitchFamily="34" charset="0"/>
              <a:buChar char="•"/>
              <a:defRPr/>
            </a:pPr>
            <a:r>
              <a:rPr lang="en-US" sz="1600" dirty="0"/>
              <a:t>Structured interviews will efficiently provide insight into the patient’s current condition that will enhance good care. </a:t>
            </a:r>
          </a:p>
          <a:p>
            <a:pPr marL="463550" indent="-463550">
              <a:lnSpc>
                <a:spcPct val="100000"/>
              </a:lnSpc>
              <a:spcBef>
                <a:spcPts val="0"/>
              </a:spcBef>
              <a:buClr>
                <a:srgbClr val="C00000"/>
              </a:buClr>
              <a:buFont typeface="Wingdings" panose="05000000000000000000" pitchFamily="2" charset="2"/>
              <a:buChar char="q"/>
            </a:pPr>
            <a:endParaRPr lang="en-US" sz="2000" dirty="0"/>
          </a:p>
        </p:txBody>
      </p:sp>
      <p:pic>
        <p:nvPicPr>
          <p:cNvPr id="6" name="Picture 2">
            <a:extLst>
              <a:ext uri="{FF2B5EF4-FFF2-40B4-BE49-F238E27FC236}">
                <a16:creationId xmlns:a16="http://schemas.microsoft.com/office/drawing/2014/main" id="{D3A3D7E6-8499-4156-BDD3-962492607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 y="990600"/>
            <a:ext cx="86121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5281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23</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(cont’) </a:t>
            </a:r>
          </a:p>
        </p:txBody>
      </p:sp>
      <p:sp>
        <p:nvSpPr>
          <p:cNvPr id="3" name="TextBox 2"/>
          <p:cNvSpPr txBox="1"/>
          <p:nvPr/>
        </p:nvSpPr>
        <p:spPr>
          <a:xfrm>
            <a:off x="304800" y="914400"/>
            <a:ext cx="8496300" cy="6001643"/>
          </a:xfrm>
          <a:prstGeom prst="rect">
            <a:avLst/>
          </a:prstGeom>
          <a:noFill/>
        </p:spPr>
        <p:txBody>
          <a:bodyPr wrap="square" rtlCol="0">
            <a:spAutoFit/>
          </a:bodyPr>
          <a:lstStyle/>
          <a:p>
            <a:pPr marL="342900" indent="-342900" eaLnBrk="1" hangingPunct="1">
              <a:buClr>
                <a:srgbClr val="990000"/>
              </a:buClr>
              <a:buFont typeface="Arial" pitchFamily="34" charset="0"/>
              <a:buChar char="•"/>
              <a:defRPr/>
            </a:pPr>
            <a:r>
              <a:rPr lang="en-US" sz="2400" b="1" dirty="0">
                <a:solidFill>
                  <a:srgbClr val="C00000"/>
                </a:solidFill>
              </a:rPr>
              <a:t>Steps for Assessment </a:t>
            </a:r>
          </a:p>
          <a:p>
            <a:pPr marL="342900" indent="-342900" eaLnBrk="1" hangingPunct="1">
              <a:buClr>
                <a:srgbClr val="990000"/>
              </a:buClr>
              <a:buFont typeface="+mj-lt"/>
              <a:buAutoNum type="arabicParenR"/>
              <a:defRPr/>
            </a:pPr>
            <a:endParaRPr lang="en-US" dirty="0"/>
          </a:p>
          <a:p>
            <a:pPr marL="342900" indent="-342900" eaLnBrk="1" hangingPunct="1">
              <a:buClr>
                <a:srgbClr val="990000"/>
              </a:buClr>
              <a:buFont typeface="+mj-lt"/>
              <a:buAutoNum type="arabicParenR"/>
              <a:defRPr/>
            </a:pPr>
            <a:r>
              <a:rPr lang="en-US" dirty="0"/>
              <a:t>Who ever does the BIMS assessment MUST be trained whether it is the D/C planner, SLP or patient’s nurse</a:t>
            </a:r>
          </a:p>
          <a:p>
            <a:pPr marL="342900" indent="-342900" eaLnBrk="1" hangingPunct="1">
              <a:buClr>
                <a:srgbClr val="990000"/>
              </a:buClr>
              <a:buFont typeface="+mj-lt"/>
              <a:buAutoNum type="arabicParenR"/>
              <a:defRPr/>
            </a:pPr>
            <a:endParaRPr lang="en-US" dirty="0"/>
          </a:p>
          <a:p>
            <a:pPr marL="342900" indent="-342900" eaLnBrk="1" hangingPunct="1">
              <a:buClr>
                <a:srgbClr val="990000"/>
              </a:buClr>
              <a:buFont typeface="+mj-lt"/>
              <a:buAutoNum type="arabicParenR"/>
              <a:defRPr/>
            </a:pPr>
            <a:r>
              <a:rPr lang="en-US" dirty="0"/>
              <a:t>Interact with the patient using his or her preferred language. Be sure he or she can hear you and/or has </a:t>
            </a:r>
            <a:r>
              <a:rPr lang="en-US" dirty="0">
                <a:solidFill>
                  <a:srgbClr val="C00000"/>
                </a:solidFill>
              </a:rPr>
              <a:t>access to his or her preferred method for communication</a:t>
            </a:r>
            <a:r>
              <a:rPr lang="en-US" dirty="0"/>
              <a:t>. If the patient appears unable to communicate, </a:t>
            </a:r>
            <a:r>
              <a:rPr lang="en-US" dirty="0">
                <a:solidFill>
                  <a:srgbClr val="990000"/>
                </a:solidFill>
              </a:rPr>
              <a:t>offer </a:t>
            </a:r>
            <a:r>
              <a:rPr lang="en-US" dirty="0">
                <a:solidFill>
                  <a:srgbClr val="C00000"/>
                </a:solidFill>
              </a:rPr>
              <a:t>alternatives such as writing, pointing, sign language, or cue cards. </a:t>
            </a:r>
          </a:p>
          <a:p>
            <a:pPr marL="342900" indent="-342900" eaLnBrk="1" hangingPunct="1">
              <a:buClr>
                <a:srgbClr val="990000"/>
              </a:buClr>
              <a:buFont typeface="+mj-lt"/>
              <a:buAutoNum type="arabicParenR"/>
              <a:defRPr/>
            </a:pPr>
            <a:endParaRPr lang="en-US" dirty="0"/>
          </a:p>
          <a:p>
            <a:pPr marL="342900" indent="-342900" eaLnBrk="1" hangingPunct="1">
              <a:buClr>
                <a:srgbClr val="990000"/>
              </a:buClr>
              <a:buFont typeface="+mj-lt"/>
              <a:buAutoNum type="arabicParenR"/>
              <a:defRPr/>
            </a:pPr>
            <a:r>
              <a:rPr lang="en-US" dirty="0"/>
              <a:t>Determine if the patient needs or wants an interpreter. • If so, complete the interview with an interpreter. </a:t>
            </a:r>
          </a:p>
          <a:p>
            <a:pPr marL="342900" indent="-342900" eaLnBrk="1" hangingPunct="1">
              <a:buClr>
                <a:srgbClr val="990000"/>
              </a:buClr>
              <a:buFont typeface="+mj-lt"/>
              <a:buAutoNum type="arabicParenR"/>
              <a:defRPr/>
            </a:pPr>
            <a:endParaRPr lang="en-US" dirty="0"/>
          </a:p>
          <a:p>
            <a:pPr marL="342900" indent="-342900" eaLnBrk="1" hangingPunct="1">
              <a:buClr>
                <a:srgbClr val="990000"/>
              </a:buClr>
              <a:buFont typeface="+mj-lt"/>
              <a:buAutoNum type="arabicParenR"/>
              <a:defRPr/>
            </a:pPr>
            <a:r>
              <a:rPr lang="en-US" dirty="0"/>
              <a:t>Determine if the patient is rarely/never understood verbally, in writing, or using another method. If rarely/never understood, skip to C0900 – Memory / Recall</a:t>
            </a:r>
          </a:p>
          <a:p>
            <a:pPr marL="342900" indent="-342900" eaLnBrk="1" hangingPunct="1">
              <a:buClr>
                <a:srgbClr val="990000"/>
              </a:buClr>
              <a:buFont typeface="+mj-lt"/>
              <a:buAutoNum type="arabicParenR"/>
              <a:defRPr/>
            </a:pPr>
            <a:endParaRPr lang="en-US" b="1" dirty="0">
              <a:solidFill>
                <a:srgbClr val="990000"/>
              </a:solidFill>
            </a:endParaRPr>
          </a:p>
          <a:p>
            <a:pPr marL="342900" indent="-342900" eaLnBrk="1" hangingPunct="1">
              <a:buClr>
                <a:srgbClr val="990000"/>
              </a:buClr>
              <a:buFont typeface="+mj-lt"/>
              <a:buAutoNum type="arabicParenR"/>
              <a:defRPr/>
            </a:pPr>
            <a:r>
              <a:rPr lang="en-US" b="1" dirty="0">
                <a:solidFill>
                  <a:srgbClr val="C00000"/>
                </a:solidFill>
              </a:rPr>
              <a:t>Coding Tips</a:t>
            </a:r>
            <a:r>
              <a:rPr lang="en-US" dirty="0">
                <a:solidFill>
                  <a:srgbClr val="C00000"/>
                </a:solidFill>
              </a:rPr>
              <a:t> </a:t>
            </a:r>
            <a:r>
              <a:rPr lang="en-US" dirty="0"/>
              <a:t>• Attempt to conduct the interview with ALL patients. </a:t>
            </a:r>
            <a:r>
              <a:rPr lang="en-US" dirty="0">
                <a:highlight>
                  <a:srgbClr val="FFFF00"/>
                </a:highlight>
              </a:rPr>
              <a:t>This interview is preferably conducted after at least 3-4 days </a:t>
            </a:r>
            <a:r>
              <a:rPr lang="en-US" dirty="0" err="1">
                <a:highlight>
                  <a:srgbClr val="FFFF00"/>
                </a:highlight>
              </a:rPr>
              <a:t>days</a:t>
            </a:r>
            <a:r>
              <a:rPr lang="en-US" dirty="0">
                <a:highlight>
                  <a:srgbClr val="FFFF00"/>
                </a:highlight>
              </a:rPr>
              <a:t> in SB to make sure it does not reflect remnants of the IP acute stay affected by the recent surgery or the transfer which is most likely short term. </a:t>
            </a:r>
            <a:endParaRPr lang="en-US" b="1" dirty="0">
              <a:solidFill>
                <a:srgbClr val="C00000"/>
              </a:solidFill>
            </a:endParaRPr>
          </a:p>
          <a:p>
            <a:pPr eaLnBrk="1" hangingPunct="1">
              <a:buClr>
                <a:srgbClr val="990000"/>
              </a:buClr>
              <a:defRPr/>
            </a:pPr>
            <a:endParaRPr lang="en-US" dirty="0"/>
          </a:p>
        </p:txBody>
      </p:sp>
    </p:spTree>
    <p:extLst>
      <p:ext uri="{BB962C8B-B14F-4D97-AF65-F5344CB8AC3E}">
        <p14:creationId xmlns:p14="http://schemas.microsoft.com/office/powerpoint/2010/main" val="1510329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24</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(cont’) </a:t>
            </a:r>
          </a:p>
        </p:txBody>
      </p:sp>
      <p:sp>
        <p:nvSpPr>
          <p:cNvPr id="3" name="TextBox 2"/>
          <p:cNvSpPr txBox="1"/>
          <p:nvPr/>
        </p:nvSpPr>
        <p:spPr>
          <a:xfrm>
            <a:off x="6781801" y="1606927"/>
            <a:ext cx="2133599" cy="4278094"/>
          </a:xfrm>
          <a:prstGeom prst="rect">
            <a:avLst/>
          </a:prstGeom>
          <a:noFill/>
        </p:spPr>
        <p:txBody>
          <a:bodyPr wrap="square" rtlCol="0">
            <a:spAutoFit/>
          </a:bodyPr>
          <a:lstStyle/>
          <a:p>
            <a:pPr marL="342900" indent="-228600" eaLnBrk="1" hangingPunct="1">
              <a:buClr>
                <a:srgbClr val="990000"/>
              </a:buClr>
              <a:buFont typeface="Arial" pitchFamily="34" charset="0"/>
              <a:buChar char="•"/>
              <a:defRPr/>
            </a:pPr>
            <a:r>
              <a:rPr lang="en-US" sz="1600" dirty="0"/>
              <a:t>The items in this section are intended to determine the patient’s attention, orientation and ability to register and recall new information. These items are crucial factors in many care-planning decisions and used as a risk adjuster.</a:t>
            </a:r>
          </a:p>
        </p:txBody>
      </p:sp>
      <p:pic>
        <p:nvPicPr>
          <p:cNvPr id="11" name="Picture 2">
            <a:extLst>
              <a:ext uri="{FF2B5EF4-FFF2-40B4-BE49-F238E27FC236}">
                <a16:creationId xmlns:a16="http://schemas.microsoft.com/office/drawing/2014/main" id="{E4BC4E40-AEEC-41C7-9742-877F378B7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43" y="1272534"/>
            <a:ext cx="6629400" cy="438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1F014F8-57A9-455D-8E18-CB069B1A32FA}"/>
              </a:ext>
            </a:extLst>
          </p:cNvPr>
          <p:cNvPicPr>
            <a:picLocks noChangeAspect="1"/>
          </p:cNvPicPr>
          <p:nvPr/>
        </p:nvPicPr>
        <p:blipFill>
          <a:blip r:embed="rId4"/>
          <a:stretch>
            <a:fillRect/>
          </a:stretch>
        </p:blipFill>
        <p:spPr>
          <a:xfrm>
            <a:off x="3909541" y="3463048"/>
            <a:ext cx="2994381" cy="3013952"/>
          </a:xfrm>
          <a:prstGeom prst="rect">
            <a:avLst/>
          </a:prstGeom>
        </p:spPr>
      </p:pic>
      <p:cxnSp>
        <p:nvCxnSpPr>
          <p:cNvPr id="13" name="Straight Arrow Connector 12">
            <a:extLst>
              <a:ext uri="{FF2B5EF4-FFF2-40B4-BE49-F238E27FC236}">
                <a16:creationId xmlns:a16="http://schemas.microsoft.com/office/drawing/2014/main" id="{973CFC78-3D3D-4AE6-AF8A-1B8FFDA5EAC1}"/>
              </a:ext>
            </a:extLst>
          </p:cNvPr>
          <p:cNvCxnSpPr>
            <a:cxnSpLocks/>
          </p:cNvCxnSpPr>
          <p:nvPr/>
        </p:nvCxnSpPr>
        <p:spPr>
          <a:xfrm>
            <a:off x="3909541" y="3218573"/>
            <a:ext cx="662459" cy="36282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942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25</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(cont’) </a:t>
            </a:r>
          </a:p>
        </p:txBody>
      </p:sp>
      <p:sp>
        <p:nvSpPr>
          <p:cNvPr id="3" name="TextBox 2"/>
          <p:cNvSpPr txBox="1"/>
          <p:nvPr/>
        </p:nvSpPr>
        <p:spPr>
          <a:xfrm>
            <a:off x="304800" y="914400"/>
            <a:ext cx="8496300" cy="6370975"/>
          </a:xfrm>
          <a:prstGeom prst="rect">
            <a:avLst/>
          </a:prstGeom>
          <a:noFill/>
        </p:spPr>
        <p:txBody>
          <a:bodyPr wrap="square" rtlCol="0">
            <a:spAutoFit/>
          </a:bodyPr>
          <a:lstStyle/>
          <a:p>
            <a:pPr marL="228600" indent="-228600" eaLnBrk="1" hangingPunct="1">
              <a:buClr>
                <a:srgbClr val="990000"/>
              </a:buClr>
              <a:buFont typeface="Arial" pitchFamily="34" charset="0"/>
              <a:buChar char="•"/>
              <a:defRPr/>
            </a:pPr>
            <a:r>
              <a:rPr lang="en-US" b="1" dirty="0">
                <a:solidFill>
                  <a:srgbClr val="990000"/>
                </a:solidFill>
              </a:rPr>
              <a:t>Steps for BIMS Assessment  – </a:t>
            </a:r>
            <a:r>
              <a:rPr lang="en-US" b="1" dirty="0">
                <a:solidFill>
                  <a:srgbClr val="990000"/>
                </a:solidFill>
                <a:highlight>
                  <a:srgbClr val="FFFF00"/>
                </a:highlight>
              </a:rPr>
              <a:t>MUST BE FOLLOWED </a:t>
            </a:r>
          </a:p>
          <a:p>
            <a:pPr marL="342900" indent="-342900" eaLnBrk="1" hangingPunct="1">
              <a:buClr>
                <a:srgbClr val="990000"/>
              </a:buClr>
              <a:buFont typeface="+mj-lt"/>
              <a:buAutoNum type="arabicParenR"/>
              <a:defRPr/>
            </a:pPr>
            <a:endParaRPr lang="en-US" sz="1600" dirty="0"/>
          </a:p>
          <a:p>
            <a:pPr marL="342900" indent="-342900" eaLnBrk="1" hangingPunct="1">
              <a:buClr>
                <a:srgbClr val="990000"/>
              </a:buClr>
              <a:buFont typeface="+mj-lt"/>
              <a:buAutoNum type="arabicParenR"/>
              <a:defRPr/>
            </a:pPr>
            <a:r>
              <a:rPr lang="en-US" sz="1400" dirty="0"/>
              <a:t>Ask the patient each of the 3 questions in Item C0300 separately. </a:t>
            </a:r>
          </a:p>
          <a:p>
            <a:pPr marL="342900" indent="-342900" eaLnBrk="1" hangingPunct="1">
              <a:buClr>
                <a:srgbClr val="990000"/>
              </a:buClr>
              <a:buFont typeface="+mj-lt"/>
              <a:buAutoNum type="arabicParenR"/>
              <a:defRPr/>
            </a:pPr>
            <a:endParaRPr lang="en-US" sz="1400" dirty="0"/>
          </a:p>
          <a:p>
            <a:pPr marL="342900" indent="-342900" eaLnBrk="1" hangingPunct="1">
              <a:buClr>
                <a:srgbClr val="990000"/>
              </a:buClr>
              <a:buFont typeface="+mj-lt"/>
              <a:buAutoNum type="arabicParenR"/>
              <a:defRPr/>
            </a:pPr>
            <a:r>
              <a:rPr lang="en-US" sz="1400" dirty="0"/>
              <a:t>Say to the patient: “I am going to say three words for you to remember. Please repeat the words after I have said all three. The words are: sock, blue, and bed.” Interviewers need to use the words and related category cues as indicated. If the interview is being conducted with an interpreter present, the interpreter should use the equivalent words and similar, relevant prompts for category cues.</a:t>
            </a:r>
          </a:p>
          <a:p>
            <a:pPr marL="342900" indent="-342900" eaLnBrk="1" hangingPunct="1">
              <a:buClr>
                <a:srgbClr val="990000"/>
              </a:buClr>
              <a:buFont typeface="+mj-lt"/>
              <a:buAutoNum type="arabicParenR"/>
              <a:defRPr/>
            </a:pPr>
            <a:endParaRPr lang="en-US" sz="1400" dirty="0"/>
          </a:p>
          <a:p>
            <a:pPr marL="342900" indent="-342900" eaLnBrk="1" hangingPunct="1">
              <a:buClr>
                <a:srgbClr val="990000"/>
              </a:buClr>
              <a:buFont typeface="+mj-lt"/>
              <a:buAutoNum type="arabicParenR"/>
              <a:defRPr/>
            </a:pPr>
            <a:r>
              <a:rPr lang="en-US" sz="1400" dirty="0"/>
              <a:t>Immediately after presenting the three words, say to the patient: “Now please tell me the three words.”  - If the patient specifically asks for clues, respond by saying, “I need to know if you can answer this question without any help from me.” </a:t>
            </a:r>
          </a:p>
          <a:p>
            <a:pPr marL="342900" indent="-342900" eaLnBrk="1" hangingPunct="1">
              <a:buClr>
                <a:srgbClr val="990000"/>
              </a:buClr>
              <a:buFont typeface="+mj-lt"/>
              <a:buAutoNum type="arabicParenR"/>
              <a:defRPr/>
            </a:pPr>
            <a:endParaRPr lang="en-US" sz="1400" dirty="0"/>
          </a:p>
          <a:p>
            <a:pPr marL="342900" indent="-342900" eaLnBrk="1" hangingPunct="1">
              <a:buClr>
                <a:srgbClr val="990000"/>
              </a:buClr>
              <a:buFont typeface="+mj-lt"/>
              <a:buAutoNum type="arabicParenR"/>
              <a:defRPr/>
            </a:pPr>
            <a:r>
              <a:rPr lang="en-US" sz="1400" dirty="0"/>
              <a:t>After the patient’s first attempt to repeat the items: </a:t>
            </a:r>
          </a:p>
          <a:p>
            <a:pPr marL="685800" lvl="1" indent="-228600" eaLnBrk="1" hangingPunct="1">
              <a:buClr>
                <a:srgbClr val="990000"/>
              </a:buClr>
              <a:buFont typeface="Arial" pitchFamily="34" charset="0"/>
              <a:buChar char="•"/>
              <a:defRPr/>
            </a:pPr>
            <a:r>
              <a:rPr lang="en-US" sz="1400" dirty="0"/>
              <a:t>If the patient correctly stated all three words, say, “That’s right, the words are sock, something to wear; blue, a color; and bed, a piece of furniture” [category cues]. </a:t>
            </a:r>
          </a:p>
          <a:p>
            <a:pPr marL="1143000" lvl="2" indent="-228600" eaLnBrk="1" hangingPunct="1">
              <a:buClr>
                <a:srgbClr val="990000"/>
              </a:buClr>
              <a:buFont typeface="Arial" pitchFamily="34" charset="0"/>
              <a:buChar char="•"/>
              <a:defRPr/>
            </a:pPr>
            <a:r>
              <a:rPr lang="en-US" sz="1400" dirty="0"/>
              <a:t>Category cues serve as a hint that helps prompt patients’ recall ability. Putting words in context stimulates learning and fosters memory of the words that patients will be asked to recall in item C0400, even among patients able to repeat the words immediately. </a:t>
            </a:r>
          </a:p>
          <a:p>
            <a:pPr marL="685800" lvl="1" indent="-228600" eaLnBrk="1" hangingPunct="1">
              <a:buClr>
                <a:srgbClr val="990000"/>
              </a:buClr>
              <a:buFont typeface="Arial" pitchFamily="34" charset="0"/>
              <a:buChar char="•"/>
              <a:defRPr/>
            </a:pPr>
            <a:r>
              <a:rPr lang="en-US" sz="1400" dirty="0"/>
              <a:t>If the patient recalled two or fewer words, say to the patient: “Let me say the three words again. They are sock, something to wear; blue, a color; and bed, a piece of furniture. Now tell me the three words.” If the patient still does not recall all three words correctly, you may repeat the words and category cues one more time. </a:t>
            </a:r>
          </a:p>
          <a:p>
            <a:pPr marL="685800" lvl="1" indent="-228600" eaLnBrk="1" hangingPunct="1">
              <a:buClr>
                <a:srgbClr val="990000"/>
              </a:buClr>
              <a:buFont typeface="Arial" pitchFamily="34" charset="0"/>
              <a:buChar char="•"/>
              <a:defRPr/>
            </a:pPr>
            <a:r>
              <a:rPr lang="en-US" sz="1400" dirty="0"/>
              <a:t>If the patient does not repeat all three words after three attempts, re-assess ability to hear. If the patient can hear, move on to the next question. If he or she is unable to hear, attempt to maximize hearing (alter environment, use hearing amplifier) before proceeding</a:t>
            </a:r>
            <a:r>
              <a:rPr lang="en-US" b="1" dirty="0">
                <a:solidFill>
                  <a:srgbClr val="990000"/>
                </a:solidFill>
              </a:rPr>
              <a:t> </a:t>
            </a:r>
          </a:p>
          <a:p>
            <a:pPr marL="342900" indent="-342900" eaLnBrk="1" hangingPunct="1">
              <a:buClr>
                <a:srgbClr val="990000"/>
              </a:buClr>
              <a:buFont typeface="Arial" pitchFamily="34" charset="0"/>
              <a:buChar char="•"/>
              <a:defRPr/>
            </a:pPr>
            <a:endParaRPr lang="en-US" sz="1600" dirty="0"/>
          </a:p>
          <a:p>
            <a:pPr marL="342900" indent="-342900" eaLnBrk="1" hangingPunct="1">
              <a:buClr>
                <a:srgbClr val="990000"/>
              </a:buClr>
              <a:buFont typeface="+mj-lt"/>
              <a:buAutoNum type="arabicParenR"/>
              <a:defRPr/>
            </a:pPr>
            <a:endParaRPr lang="en-US" sz="2000" dirty="0"/>
          </a:p>
        </p:txBody>
      </p:sp>
    </p:spTree>
    <p:extLst>
      <p:ext uri="{BB962C8B-B14F-4D97-AF65-F5344CB8AC3E}">
        <p14:creationId xmlns:p14="http://schemas.microsoft.com/office/powerpoint/2010/main" val="1955960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0D333D-7FCB-4DAD-9D47-F39B1B1C5509}"/>
              </a:ext>
            </a:extLst>
          </p:cNvPr>
          <p:cNvPicPr>
            <a:picLocks noChangeAspect="1"/>
          </p:cNvPicPr>
          <p:nvPr/>
        </p:nvPicPr>
        <p:blipFill>
          <a:blip r:embed="rId3"/>
          <a:stretch>
            <a:fillRect/>
          </a:stretch>
        </p:blipFill>
        <p:spPr>
          <a:xfrm>
            <a:off x="228599" y="1005629"/>
            <a:ext cx="8578179" cy="3092813"/>
          </a:xfrm>
          <a:prstGeom prst="rect">
            <a:avLst/>
          </a:prstGeom>
        </p:spPr>
      </p:pic>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26</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(cont’) </a:t>
            </a:r>
          </a:p>
        </p:txBody>
      </p:sp>
      <p:pic>
        <p:nvPicPr>
          <p:cNvPr id="4" name="Picture 3">
            <a:extLst>
              <a:ext uri="{FF2B5EF4-FFF2-40B4-BE49-F238E27FC236}">
                <a16:creationId xmlns:a16="http://schemas.microsoft.com/office/drawing/2014/main" id="{B694FD65-D25B-4306-B92A-3DE89ADA4D7C}"/>
              </a:ext>
            </a:extLst>
          </p:cNvPr>
          <p:cNvPicPr>
            <a:picLocks noChangeAspect="1"/>
          </p:cNvPicPr>
          <p:nvPr/>
        </p:nvPicPr>
        <p:blipFill>
          <a:blip r:embed="rId4"/>
          <a:stretch>
            <a:fillRect/>
          </a:stretch>
        </p:blipFill>
        <p:spPr>
          <a:xfrm>
            <a:off x="5715000" y="1676400"/>
            <a:ext cx="2819400" cy="2173092"/>
          </a:xfrm>
          <a:prstGeom prst="rect">
            <a:avLst/>
          </a:prstGeom>
        </p:spPr>
      </p:pic>
      <p:sp>
        <p:nvSpPr>
          <p:cNvPr id="6" name="TextBox 5">
            <a:extLst>
              <a:ext uri="{FF2B5EF4-FFF2-40B4-BE49-F238E27FC236}">
                <a16:creationId xmlns:a16="http://schemas.microsoft.com/office/drawing/2014/main" id="{86EC898A-F4D0-4F57-8298-B8B1FAAB07F4}"/>
              </a:ext>
            </a:extLst>
          </p:cNvPr>
          <p:cNvSpPr txBox="1"/>
          <p:nvPr/>
        </p:nvSpPr>
        <p:spPr>
          <a:xfrm>
            <a:off x="381000" y="4265474"/>
            <a:ext cx="8305800" cy="2308324"/>
          </a:xfrm>
          <a:prstGeom prst="rect">
            <a:avLst/>
          </a:prstGeom>
          <a:noFill/>
        </p:spPr>
        <p:txBody>
          <a:bodyPr wrap="square" rtlCol="0">
            <a:spAutoFit/>
          </a:bodyPr>
          <a:lstStyle/>
          <a:p>
            <a:pPr marL="342900" indent="-342900">
              <a:buClr>
                <a:srgbClr val="C00000"/>
              </a:buClr>
              <a:buAutoNum type="arabicPeriod"/>
            </a:pPr>
            <a:r>
              <a:rPr lang="en-US" sz="1600" dirty="0"/>
              <a:t>Ask the patient each of the 3 questions in Item C0300 separately. </a:t>
            </a:r>
          </a:p>
          <a:p>
            <a:pPr marL="342900" indent="-342900">
              <a:buClr>
                <a:srgbClr val="C00000"/>
              </a:buClr>
              <a:buAutoNum type="arabicPeriod"/>
            </a:pPr>
            <a:endParaRPr lang="en-US" sz="1600" dirty="0"/>
          </a:p>
          <a:p>
            <a:pPr marL="342900" indent="-342900">
              <a:buClr>
                <a:srgbClr val="C00000"/>
              </a:buClr>
              <a:buAutoNum type="arabicPeriod"/>
            </a:pPr>
            <a:r>
              <a:rPr lang="en-US" sz="1600" dirty="0"/>
              <a:t>Allow the patient up to 30 seconds for each answer and do not provide clues. </a:t>
            </a:r>
          </a:p>
          <a:p>
            <a:pPr marL="342900" indent="-342900">
              <a:buClr>
                <a:srgbClr val="C00000"/>
              </a:buClr>
              <a:buAutoNum type="arabicPeriod"/>
            </a:pPr>
            <a:endParaRPr lang="en-US" sz="1600" dirty="0"/>
          </a:p>
          <a:p>
            <a:pPr marL="342900" indent="-342900">
              <a:buClr>
                <a:srgbClr val="C00000"/>
              </a:buClr>
              <a:buAutoNum type="arabicPeriod"/>
            </a:pPr>
            <a:r>
              <a:rPr lang="en-US" sz="1600" dirty="0"/>
              <a:t>If the patient specifically asks for clues (e.g., “is it bingo day?”) respond by saying, “I need to know if you can answer this question without any help from me.” </a:t>
            </a:r>
          </a:p>
          <a:p>
            <a:pPr marL="342900" indent="-342900">
              <a:buClr>
                <a:srgbClr val="C00000"/>
              </a:buClr>
              <a:buAutoNum type="arabicPeriod"/>
            </a:pPr>
            <a:endParaRPr lang="en-US" sz="1600" dirty="0"/>
          </a:p>
          <a:p>
            <a:pPr marL="342900" indent="-342900">
              <a:buClr>
                <a:srgbClr val="C00000"/>
              </a:buClr>
              <a:buFontTx/>
              <a:buAutoNum type="arabicPeriod"/>
            </a:pPr>
            <a:r>
              <a:rPr lang="en-US" sz="1600" dirty="0"/>
              <a:t>Use Flash Cards from the tool kit as necessary </a:t>
            </a:r>
          </a:p>
          <a:p>
            <a:pPr marL="342900" indent="-342900">
              <a:buClr>
                <a:srgbClr val="C00000"/>
              </a:buClr>
              <a:buAutoNum type="arabicPeriod"/>
            </a:pPr>
            <a:endParaRPr lang="en-US" sz="1600" dirty="0"/>
          </a:p>
        </p:txBody>
      </p:sp>
    </p:spTree>
    <p:extLst>
      <p:ext uri="{BB962C8B-B14F-4D97-AF65-F5344CB8AC3E}">
        <p14:creationId xmlns:p14="http://schemas.microsoft.com/office/powerpoint/2010/main" val="2582498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27</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(cont’) </a:t>
            </a:r>
          </a:p>
        </p:txBody>
      </p:sp>
      <p:pic>
        <p:nvPicPr>
          <p:cNvPr id="10" name="Picture 2">
            <a:extLst>
              <a:ext uri="{FF2B5EF4-FFF2-40B4-BE49-F238E27FC236}">
                <a16:creationId xmlns:a16="http://schemas.microsoft.com/office/drawing/2014/main" id="{6F1FFC3E-B942-4105-AB47-D52F5A161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6812756" cy="290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AA7A2DDA-FB7E-4385-9237-57C0DF6831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344612"/>
            <a:ext cx="2515544" cy="23399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F1728A0-DF95-443A-A6B0-A64AA15F5ED6}"/>
              </a:ext>
            </a:extLst>
          </p:cNvPr>
          <p:cNvSpPr txBox="1"/>
          <p:nvPr/>
        </p:nvSpPr>
        <p:spPr>
          <a:xfrm>
            <a:off x="228600" y="3733800"/>
            <a:ext cx="8686800" cy="3046988"/>
          </a:xfrm>
          <a:prstGeom prst="rect">
            <a:avLst/>
          </a:prstGeom>
          <a:noFill/>
        </p:spPr>
        <p:txBody>
          <a:bodyPr wrap="square" rtlCol="0">
            <a:spAutoFit/>
          </a:bodyPr>
          <a:lstStyle/>
          <a:p>
            <a:pPr marL="342900" indent="-342900">
              <a:buClr>
                <a:srgbClr val="C00000"/>
              </a:buClr>
              <a:buAutoNum type="arabicPeriod"/>
            </a:pPr>
            <a:r>
              <a:rPr lang="en-US" sz="1600" dirty="0"/>
              <a:t>Ask the patient the following: “Let’s go back to an earlier question. What were those three words that I asked you to repeat?” </a:t>
            </a:r>
          </a:p>
          <a:p>
            <a:pPr marL="342900" indent="-342900">
              <a:buClr>
                <a:srgbClr val="C00000"/>
              </a:buClr>
              <a:buAutoNum type="arabicPeriod"/>
            </a:pPr>
            <a:r>
              <a:rPr lang="en-US" sz="1600" dirty="0"/>
              <a:t>Allow up to 5 seconds for spontaneous recall of each word. </a:t>
            </a:r>
          </a:p>
          <a:p>
            <a:pPr marL="342900" indent="-342900">
              <a:buClr>
                <a:srgbClr val="C00000"/>
              </a:buClr>
              <a:buAutoNum type="arabicPeriod"/>
            </a:pPr>
            <a:r>
              <a:rPr lang="en-US" sz="1600" dirty="0"/>
              <a:t>For any word that is not correctly recalled after 5 seconds, provide a category cue. Category cues should be used only after the patient is unable to recall one or more of the three words. </a:t>
            </a:r>
          </a:p>
          <a:p>
            <a:pPr marL="342900" indent="-342900">
              <a:buClr>
                <a:srgbClr val="C00000"/>
              </a:buClr>
              <a:buAutoNum type="arabicPeriod"/>
            </a:pPr>
            <a:r>
              <a:rPr lang="en-US" sz="1600" dirty="0"/>
              <a:t>Allow up to 5 seconds after category cueing for each missed word to be recalled.</a:t>
            </a:r>
          </a:p>
          <a:p>
            <a:pPr marL="342900" indent="-342900">
              <a:buClr>
                <a:srgbClr val="C00000"/>
              </a:buClr>
              <a:buAutoNum type="arabicPeriod"/>
            </a:pPr>
            <a:r>
              <a:rPr lang="en-US" sz="1600" dirty="0"/>
              <a:t>If on the first try (without cueing), the patient names multiple items in a category, one of which is correct, they should be coded as correct for that item.</a:t>
            </a:r>
          </a:p>
          <a:p>
            <a:pPr marL="342900" indent="-342900">
              <a:buClr>
                <a:srgbClr val="C00000"/>
              </a:buClr>
              <a:buAutoNum type="arabicPeriod"/>
            </a:pPr>
            <a:r>
              <a:rPr lang="en-US" sz="1600" dirty="0"/>
              <a:t>If, however, the interviewer gives the patient the cue and the patient then names multiple items in that category, the item is coded as could not recall, even if the correct item was in the list. </a:t>
            </a:r>
          </a:p>
        </p:txBody>
      </p:sp>
    </p:spTree>
    <p:extLst>
      <p:ext uri="{BB962C8B-B14F-4D97-AF65-F5344CB8AC3E}">
        <p14:creationId xmlns:p14="http://schemas.microsoft.com/office/powerpoint/2010/main" val="956668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28</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(cont’) </a:t>
            </a:r>
          </a:p>
        </p:txBody>
      </p:sp>
      <p:sp>
        <p:nvSpPr>
          <p:cNvPr id="3" name="TextBox 2">
            <a:extLst>
              <a:ext uri="{FF2B5EF4-FFF2-40B4-BE49-F238E27FC236}">
                <a16:creationId xmlns:a16="http://schemas.microsoft.com/office/drawing/2014/main" id="{CF1728A0-DF95-443A-A6B0-A64AA15F5ED6}"/>
              </a:ext>
            </a:extLst>
          </p:cNvPr>
          <p:cNvSpPr txBox="1"/>
          <p:nvPr/>
        </p:nvSpPr>
        <p:spPr>
          <a:xfrm>
            <a:off x="163326" y="2438400"/>
            <a:ext cx="8686800" cy="4278094"/>
          </a:xfrm>
          <a:prstGeom prst="rect">
            <a:avLst/>
          </a:prstGeom>
          <a:noFill/>
        </p:spPr>
        <p:txBody>
          <a:bodyPr wrap="square" rtlCol="0">
            <a:spAutoFit/>
          </a:bodyPr>
          <a:lstStyle/>
          <a:p>
            <a:pPr>
              <a:buClr>
                <a:srgbClr val="C00000"/>
              </a:buClr>
            </a:pPr>
            <a:r>
              <a:rPr lang="en-US" sz="1600" b="1" dirty="0">
                <a:solidFill>
                  <a:srgbClr val="C00000"/>
                </a:solidFill>
              </a:rPr>
              <a:t>Steps for Assessment </a:t>
            </a:r>
          </a:p>
          <a:p>
            <a:pPr>
              <a:buClr>
                <a:srgbClr val="C00000"/>
              </a:buClr>
            </a:pPr>
            <a:endParaRPr lang="en-US" sz="1600" b="1" dirty="0">
              <a:solidFill>
                <a:srgbClr val="C00000"/>
              </a:solidFill>
            </a:endParaRPr>
          </a:p>
          <a:p>
            <a:pPr marL="342900" indent="-342900">
              <a:buClr>
                <a:srgbClr val="C00000"/>
              </a:buClr>
              <a:buAutoNum type="arabicPeriod"/>
            </a:pPr>
            <a:r>
              <a:rPr lang="en-US" sz="1600" dirty="0">
                <a:highlight>
                  <a:srgbClr val="FFFF00"/>
                </a:highlight>
              </a:rPr>
              <a:t>This section is completed only if the patient was not able to take the BIMS test</a:t>
            </a:r>
          </a:p>
          <a:p>
            <a:pPr marL="342900" indent="-342900">
              <a:buClr>
                <a:srgbClr val="C00000"/>
              </a:buClr>
              <a:buAutoNum type="arabicPeriod"/>
            </a:pPr>
            <a:r>
              <a:rPr lang="en-US" sz="1600" dirty="0"/>
              <a:t>Ask the patient about each item. For example, </a:t>
            </a:r>
          </a:p>
          <a:p>
            <a:pPr marL="800100" lvl="1" indent="-342900">
              <a:buClr>
                <a:srgbClr val="C00000"/>
              </a:buClr>
              <a:buFont typeface="Arial" panose="020B0604020202020204" pitchFamily="34" charset="0"/>
              <a:buChar char="•"/>
            </a:pPr>
            <a:r>
              <a:rPr lang="en-US" sz="1600" dirty="0"/>
              <a:t>“What is the current season? Is it fall, winter, spring, or summer?” </a:t>
            </a:r>
          </a:p>
          <a:p>
            <a:pPr marL="800100" lvl="1" indent="-342900">
              <a:buClr>
                <a:srgbClr val="C00000"/>
              </a:buClr>
              <a:buFont typeface="Arial" panose="020B0604020202020204" pitchFamily="34" charset="0"/>
              <a:buChar char="•"/>
            </a:pPr>
            <a:r>
              <a:rPr lang="en-US" sz="1600" dirty="0"/>
              <a:t>“What is the name of this place?” </a:t>
            </a:r>
          </a:p>
          <a:p>
            <a:pPr marL="800100" lvl="1" indent="-342900">
              <a:buClr>
                <a:srgbClr val="C00000"/>
              </a:buClr>
              <a:buFont typeface="Arial" panose="020B0604020202020204" pitchFamily="34" charset="0"/>
              <a:buChar char="•"/>
            </a:pPr>
            <a:r>
              <a:rPr lang="en-US" sz="1600" dirty="0"/>
              <a:t>If the patient is not in his or her room, ask, “Will you show me to your room?” Observe the patient’s ability to find the way. </a:t>
            </a:r>
          </a:p>
          <a:p>
            <a:pPr marL="342900" indent="-342900">
              <a:buClr>
                <a:srgbClr val="C00000"/>
              </a:buClr>
              <a:buFont typeface="+mj-lt"/>
              <a:buAutoNum type="arabicPeriod" startAt="3"/>
            </a:pPr>
            <a:r>
              <a:rPr lang="en-US" sz="1600" dirty="0"/>
              <a:t>For patients with limited communication skills, in order to determine the most representative level of function, ask direct care staff across all shifts and family or significant other about recall ability. </a:t>
            </a:r>
          </a:p>
          <a:p>
            <a:pPr marL="342900" indent="-342900">
              <a:buClr>
                <a:srgbClr val="C00000"/>
              </a:buClr>
              <a:buFont typeface="+mj-lt"/>
              <a:buAutoNum type="arabicPeriod" startAt="3"/>
            </a:pPr>
            <a:r>
              <a:rPr lang="en-US" sz="1600" dirty="0"/>
              <a:t>Ask whether the patient gave indications of recalling these subjects or recognizing them during the look-back period.</a:t>
            </a:r>
          </a:p>
          <a:p>
            <a:pPr marL="342900" indent="-342900">
              <a:buClr>
                <a:srgbClr val="C00000"/>
              </a:buClr>
              <a:buFont typeface="+mj-lt"/>
              <a:buAutoNum type="arabicPeriod" startAt="3"/>
            </a:pPr>
            <a:r>
              <a:rPr lang="en-US" sz="1600" dirty="0"/>
              <a:t>Observations should be made by staff across all shifts and departments and others with close contact with the patient.</a:t>
            </a:r>
          </a:p>
          <a:p>
            <a:pPr marL="342900" indent="-342900">
              <a:buClr>
                <a:srgbClr val="C00000"/>
              </a:buClr>
              <a:buFont typeface="+mj-lt"/>
              <a:buAutoNum type="arabicPeriod" startAt="3"/>
            </a:pPr>
            <a:r>
              <a:rPr lang="en-US" sz="1600" dirty="0"/>
              <a:t>Review the medical record for indications of the patient’s recall of these subjects during the look-back period</a:t>
            </a:r>
          </a:p>
        </p:txBody>
      </p:sp>
      <p:pic>
        <p:nvPicPr>
          <p:cNvPr id="4" name="Picture 3">
            <a:extLst>
              <a:ext uri="{FF2B5EF4-FFF2-40B4-BE49-F238E27FC236}">
                <a16:creationId xmlns:a16="http://schemas.microsoft.com/office/drawing/2014/main" id="{9C238077-1904-41A0-9C65-63BAD67ACBC4}"/>
              </a:ext>
            </a:extLst>
          </p:cNvPr>
          <p:cNvPicPr>
            <a:picLocks noChangeAspect="1"/>
          </p:cNvPicPr>
          <p:nvPr/>
        </p:nvPicPr>
        <p:blipFill>
          <a:blip r:embed="rId3"/>
          <a:stretch>
            <a:fillRect/>
          </a:stretch>
        </p:blipFill>
        <p:spPr>
          <a:xfrm>
            <a:off x="228600" y="1066800"/>
            <a:ext cx="8556252" cy="1172549"/>
          </a:xfrm>
          <a:prstGeom prst="rect">
            <a:avLst/>
          </a:prstGeom>
        </p:spPr>
      </p:pic>
    </p:spTree>
    <p:extLst>
      <p:ext uri="{BB962C8B-B14F-4D97-AF65-F5344CB8AC3E}">
        <p14:creationId xmlns:p14="http://schemas.microsoft.com/office/powerpoint/2010/main" val="848712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29</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(cont’) </a:t>
            </a:r>
          </a:p>
        </p:txBody>
      </p:sp>
      <p:sp>
        <p:nvSpPr>
          <p:cNvPr id="3" name="TextBox 2">
            <a:extLst>
              <a:ext uri="{FF2B5EF4-FFF2-40B4-BE49-F238E27FC236}">
                <a16:creationId xmlns:a16="http://schemas.microsoft.com/office/drawing/2014/main" id="{CF1728A0-DF95-443A-A6B0-A64AA15F5ED6}"/>
              </a:ext>
            </a:extLst>
          </p:cNvPr>
          <p:cNvSpPr txBox="1"/>
          <p:nvPr/>
        </p:nvSpPr>
        <p:spPr>
          <a:xfrm>
            <a:off x="228600" y="967800"/>
            <a:ext cx="8686800" cy="5509200"/>
          </a:xfrm>
          <a:prstGeom prst="rect">
            <a:avLst/>
          </a:prstGeom>
          <a:noFill/>
        </p:spPr>
        <p:txBody>
          <a:bodyPr wrap="square" rtlCol="0">
            <a:spAutoFit/>
          </a:bodyPr>
          <a:lstStyle/>
          <a:p>
            <a:pPr>
              <a:buClr>
                <a:srgbClr val="C00000"/>
              </a:buClr>
            </a:pPr>
            <a:r>
              <a:rPr lang="en-US" sz="1600" b="1" dirty="0">
                <a:solidFill>
                  <a:srgbClr val="C00000"/>
                </a:solidFill>
              </a:rPr>
              <a:t>Coding Instructions for Memory/Recall </a:t>
            </a:r>
          </a:p>
          <a:p>
            <a:pPr>
              <a:buClr>
                <a:srgbClr val="C00000"/>
              </a:buClr>
            </a:pPr>
            <a:endParaRPr lang="en-US" sz="1600" b="1" dirty="0">
              <a:solidFill>
                <a:srgbClr val="C00000"/>
              </a:solidFill>
            </a:endParaRPr>
          </a:p>
          <a:p>
            <a:pPr marL="342900" indent="-342900">
              <a:buClr>
                <a:srgbClr val="C00000"/>
              </a:buClr>
              <a:buAutoNum type="arabicPeriod"/>
            </a:pPr>
            <a:r>
              <a:rPr lang="en-US" sz="1600" dirty="0"/>
              <a:t>For each item that the patient recalls, check the corresponding answer box. If the patient recalls none, check none of above. </a:t>
            </a:r>
          </a:p>
          <a:p>
            <a:pPr marL="342900" indent="-342900">
              <a:buClr>
                <a:srgbClr val="C00000"/>
              </a:buClr>
              <a:buAutoNum type="arabicPeriod"/>
            </a:pPr>
            <a:endParaRPr lang="en-US" sz="1600" dirty="0"/>
          </a:p>
          <a:p>
            <a:pPr marL="342900" indent="-342900">
              <a:buClr>
                <a:srgbClr val="C00000"/>
              </a:buClr>
              <a:buAutoNum type="arabicPeriod"/>
            </a:pPr>
            <a:r>
              <a:rPr lang="en-US" sz="1600" dirty="0"/>
              <a:t>Check current season: if patient is able to identify the current season (e.g., correctly refers to weather for the time of year, legal holidays, religious celebrations, etc.). </a:t>
            </a:r>
          </a:p>
          <a:p>
            <a:pPr marL="342900" indent="-342900">
              <a:buClr>
                <a:srgbClr val="C00000"/>
              </a:buClr>
              <a:buAutoNum type="arabicPeriod"/>
            </a:pPr>
            <a:endParaRPr lang="en-US" sz="1600" dirty="0"/>
          </a:p>
          <a:p>
            <a:pPr marL="342900" indent="-342900">
              <a:buClr>
                <a:srgbClr val="C00000"/>
              </a:buClr>
              <a:buAutoNum type="arabicPeriod"/>
            </a:pPr>
            <a:r>
              <a:rPr lang="en-US" sz="1600" dirty="0"/>
              <a:t>Check location of own room: if patient is able to locate and recognize own room. It is not necessary for the patient to know the room number, but he or she should be able to find the way to the room.</a:t>
            </a:r>
          </a:p>
          <a:p>
            <a:pPr marL="342900" indent="-342900">
              <a:buClr>
                <a:srgbClr val="C00000"/>
              </a:buClr>
              <a:buAutoNum type="arabicPeriod"/>
            </a:pPr>
            <a:endParaRPr lang="en-US" sz="1600" dirty="0"/>
          </a:p>
          <a:p>
            <a:pPr marL="342900" indent="-342900">
              <a:buClr>
                <a:srgbClr val="C00000"/>
              </a:buClr>
              <a:buAutoNum type="arabicPeriod"/>
            </a:pPr>
            <a:r>
              <a:rPr lang="en-US" sz="1600" dirty="0"/>
              <a:t>Check staff names and faces: if patient is able to distinguish staff members from family members, strangers, visitors, and other patients. It is not necessary for the patient to know the staff member’s name, but he or she should recognize that the person is a staff member and not the patient’s son or daughter, etc. </a:t>
            </a:r>
          </a:p>
          <a:p>
            <a:pPr marL="342900" indent="-342900">
              <a:buClr>
                <a:srgbClr val="C00000"/>
              </a:buClr>
              <a:buAutoNum type="arabicPeriod"/>
            </a:pPr>
            <a:endParaRPr lang="en-US" sz="1600" dirty="0"/>
          </a:p>
          <a:p>
            <a:pPr marL="342900" indent="-342900">
              <a:buClr>
                <a:srgbClr val="C00000"/>
              </a:buClr>
              <a:buAutoNum type="arabicPeriod"/>
            </a:pPr>
            <a:r>
              <a:rPr lang="en-US" sz="1600" dirty="0"/>
              <a:t>Check that he or she is in a hospital swing bed: if patient is able to determine that he or she is currently at the hospital for something describe as rehab, a bed at the hospital to work on getting better before going home etc.. , in skilled care, in a swing bed etc.. </a:t>
            </a:r>
          </a:p>
          <a:p>
            <a:pPr marL="342900" indent="-342900">
              <a:buClr>
                <a:srgbClr val="C00000"/>
              </a:buClr>
              <a:buAutoNum type="arabicPeriod"/>
            </a:pPr>
            <a:endParaRPr lang="en-US" sz="1600" dirty="0"/>
          </a:p>
          <a:p>
            <a:pPr marL="342900" indent="-342900">
              <a:buClr>
                <a:srgbClr val="C00000"/>
              </a:buClr>
              <a:buAutoNum type="arabicPeriod"/>
            </a:pPr>
            <a:r>
              <a:rPr lang="en-US" sz="1600" dirty="0"/>
              <a:t>Check none of above was recalled if that is the case </a:t>
            </a:r>
          </a:p>
        </p:txBody>
      </p:sp>
    </p:spTree>
    <p:extLst>
      <p:ext uri="{BB962C8B-B14F-4D97-AF65-F5344CB8AC3E}">
        <p14:creationId xmlns:p14="http://schemas.microsoft.com/office/powerpoint/2010/main" val="357829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382000" cy="381000"/>
          </a:xfrm>
        </p:spPr>
        <p:txBody>
          <a:bodyPr/>
          <a:lstStyle/>
          <a:p>
            <a:r>
              <a:rPr lang="en-US" sz="1800" b="1" dirty="0">
                <a:solidFill>
                  <a:srgbClr val="C00000"/>
                </a:solidFill>
              </a:rPr>
              <a:t>CAH SB Benchmarking Project (2019-2020) – No longer a Pilot </a:t>
            </a:r>
          </a:p>
        </p:txBody>
      </p:sp>
      <p:sp>
        <p:nvSpPr>
          <p:cNvPr id="5" name="Rectangle 2"/>
          <p:cNvSpPr txBox="1">
            <a:spLocks noChangeArrowheads="1"/>
          </p:cNvSpPr>
          <p:nvPr/>
        </p:nvSpPr>
        <p:spPr bwMode="auto">
          <a:xfrm>
            <a:off x="152400" y="990600"/>
            <a:ext cx="8763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1800" dirty="0"/>
              <a:t>Pilot project has ended – Ira Moscovice’s report will be discussed at the Jan 29</a:t>
            </a:r>
            <a:r>
              <a:rPr lang="en-US" sz="1800" baseline="30000" dirty="0"/>
              <a:t>th</a:t>
            </a:r>
            <a:r>
              <a:rPr lang="en-US" sz="1800" dirty="0"/>
              <a:t> meeting (Outcome of the project) – Data is no longer going to University of Minnesota</a:t>
            </a:r>
          </a:p>
          <a:p>
            <a:pPr marL="463550" indent="-463550">
              <a:lnSpc>
                <a:spcPct val="100000"/>
              </a:lnSpc>
              <a:spcBef>
                <a:spcPts val="0"/>
              </a:spcBef>
              <a:buClr>
                <a:srgbClr val="C00000"/>
              </a:buClr>
              <a:buFont typeface="Wingdings" panose="05000000000000000000" pitchFamily="2" charset="2"/>
              <a:buChar char="q"/>
            </a:pPr>
            <a:r>
              <a:rPr lang="en-US" sz="1800" dirty="0"/>
              <a:t>Stroudwater continues providing the data inputting and reporting portal </a:t>
            </a:r>
          </a:p>
          <a:p>
            <a:pPr marL="463550" indent="-463550">
              <a:lnSpc>
                <a:spcPct val="100000"/>
              </a:lnSpc>
              <a:spcBef>
                <a:spcPts val="0"/>
              </a:spcBef>
              <a:buClr>
                <a:srgbClr val="C00000"/>
              </a:buClr>
              <a:buFont typeface="Wingdings" panose="05000000000000000000" pitchFamily="2" charset="2"/>
              <a:buChar char="q"/>
            </a:pPr>
            <a:r>
              <a:rPr lang="en-US" sz="1800" dirty="0"/>
              <a:t>Mary Guyot Consulting continues to support the project as a SB/SNF expert</a:t>
            </a:r>
            <a:endParaRPr lang="en-US" sz="2800" dirty="0"/>
          </a:p>
          <a:p>
            <a:pPr marL="463550" indent="-463550">
              <a:lnSpc>
                <a:spcPct val="100000"/>
              </a:lnSpc>
              <a:spcBef>
                <a:spcPts val="0"/>
              </a:spcBef>
              <a:buClr>
                <a:srgbClr val="C00000"/>
              </a:buClr>
              <a:buFont typeface="Wingdings" panose="05000000000000000000" pitchFamily="2" charset="2"/>
              <a:buChar char="q"/>
            </a:pPr>
            <a:r>
              <a:rPr lang="en-US" sz="1800" dirty="0"/>
              <a:t>CEOs must have signed a Subscription Agreement with Stroudwater Associates in order for hospitals to access the data portal </a:t>
            </a:r>
          </a:p>
          <a:p>
            <a:pPr marL="463550" indent="-463550">
              <a:lnSpc>
                <a:spcPct val="100000"/>
              </a:lnSpc>
              <a:spcBef>
                <a:spcPts val="0"/>
              </a:spcBef>
              <a:buClr>
                <a:srgbClr val="C00000"/>
              </a:buClr>
              <a:buFont typeface="Wingdings" panose="05000000000000000000" pitchFamily="2" charset="2"/>
              <a:buChar char="q"/>
            </a:pPr>
            <a:r>
              <a:rPr lang="en-US" sz="1800" dirty="0"/>
              <a:t>Hospitals must identify 2-3 people (referred to as end-users ) who are or will be trained by Stroudwater to enter data in their tool and pull reports for the hospital SB PI/QI. (old and new hospitals)</a:t>
            </a:r>
          </a:p>
          <a:p>
            <a:pPr marL="814388" lvl="1" indent="-352425">
              <a:lnSpc>
                <a:spcPct val="100000"/>
              </a:lnSpc>
              <a:spcBef>
                <a:spcPts val="0"/>
              </a:spcBef>
              <a:buClr>
                <a:srgbClr val="C00000"/>
              </a:buClr>
              <a:buFont typeface="Arial" panose="020B0604020202020204" pitchFamily="34" charset="0"/>
              <a:buChar char="•"/>
            </a:pPr>
            <a:r>
              <a:rPr lang="en-US" dirty="0"/>
              <a:t>End-users must have registered with Stroudwater (special form to complete) to have access to the website for the data portal)</a:t>
            </a:r>
          </a:p>
          <a:p>
            <a:pPr marL="461963" indent="-461963">
              <a:lnSpc>
                <a:spcPct val="100000"/>
              </a:lnSpc>
              <a:spcBef>
                <a:spcPts val="0"/>
              </a:spcBef>
              <a:buClr>
                <a:srgbClr val="C00000"/>
              </a:buClr>
              <a:buFont typeface="Wingdings" panose="05000000000000000000" pitchFamily="2" charset="2"/>
              <a:buChar char="q"/>
            </a:pPr>
            <a:r>
              <a:rPr lang="en-US" sz="1800" dirty="0"/>
              <a:t>WV and AL contracts with Mary Guyot Consulting to provide the hospitals clinical training, facilitate meetings, analyze and present the benchmarked data as well as discuss best practice and provide SB program education regarding utilization and quality</a:t>
            </a:r>
          </a:p>
          <a:p>
            <a:pPr marL="461963" indent="-461963">
              <a:lnSpc>
                <a:spcPct val="100000"/>
              </a:lnSpc>
              <a:spcBef>
                <a:spcPts val="0"/>
              </a:spcBef>
              <a:buClr>
                <a:srgbClr val="C00000"/>
              </a:buClr>
              <a:buFont typeface="Wingdings" panose="05000000000000000000" pitchFamily="2" charset="2"/>
              <a:buChar char="q"/>
            </a:pPr>
            <a:r>
              <a:rPr lang="en-US" sz="1800" dirty="0"/>
              <a:t>Those using the portal will be notified of webinars from Stroudwater where anybody from your hospital can call in.  Depending on the topic you may or may not participate since we cover the material in quarterly meetings ourselves when lessons learned are shared with you all.    </a:t>
            </a:r>
          </a:p>
          <a:p>
            <a:pPr marL="463550" indent="-463550">
              <a:lnSpc>
                <a:spcPct val="100000"/>
              </a:lnSpc>
              <a:spcBef>
                <a:spcPts val="0"/>
              </a:spcBef>
              <a:buClr>
                <a:srgbClr val="C00000"/>
              </a:buClr>
              <a:buFont typeface="Wingdings" panose="05000000000000000000" pitchFamily="2" charset="2"/>
              <a:buChar char="q"/>
            </a:pPr>
            <a:endParaRPr lang="en-US" sz="1800" dirty="0"/>
          </a:p>
          <a:p>
            <a:pPr marL="463550" indent="-463550">
              <a:lnSpc>
                <a:spcPct val="100000"/>
              </a:lnSpc>
              <a:spcBef>
                <a:spcPts val="0"/>
              </a:spcBef>
              <a:buClr>
                <a:srgbClr val="C00000"/>
              </a:buClr>
              <a:buFont typeface="Wingdings" panose="05000000000000000000" pitchFamily="2" charset="2"/>
              <a:buChar char="q"/>
            </a:pPr>
            <a:endParaRPr lang="en-US" sz="1800" dirty="0"/>
          </a:p>
          <a:p>
            <a:pPr marL="463550" indent="-463550">
              <a:lnSpc>
                <a:spcPct val="100000"/>
              </a:lnSpc>
              <a:spcBef>
                <a:spcPts val="0"/>
              </a:spcBef>
              <a:buClr>
                <a:srgbClr val="C00000"/>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a:t>
            </a:fld>
            <a:endParaRPr lang="en-US" dirty="0"/>
          </a:p>
        </p:txBody>
      </p:sp>
    </p:spTree>
    <p:extLst>
      <p:ext uri="{BB962C8B-B14F-4D97-AF65-F5344CB8AC3E}">
        <p14:creationId xmlns:p14="http://schemas.microsoft.com/office/powerpoint/2010/main" val="2938561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30</a:t>
            </a:fld>
            <a:endParaRPr lang="en-US" dirty="0"/>
          </a:p>
        </p:txBody>
      </p:sp>
      <p:sp>
        <p:nvSpPr>
          <p:cNvPr id="7" name="Title 3"/>
          <p:cNvSpPr>
            <a:spLocks noGrp="1"/>
          </p:cNvSpPr>
          <p:nvPr>
            <p:ph type="title"/>
          </p:nvPr>
        </p:nvSpPr>
        <p:spPr>
          <a:xfrm>
            <a:off x="228600" y="381000"/>
            <a:ext cx="8686800" cy="381000"/>
          </a:xfrm>
        </p:spPr>
        <p:txBody>
          <a:bodyPr/>
          <a:lstStyle/>
          <a:p>
            <a:r>
              <a:rPr lang="en-US" b="1" dirty="0">
                <a:solidFill>
                  <a:srgbClr val="C00000"/>
                </a:solidFill>
              </a:rPr>
              <a:t>Urinary/Bowel Incontinence – TPN/Tube Feeding </a:t>
            </a:r>
          </a:p>
        </p:txBody>
      </p:sp>
      <p:sp>
        <p:nvSpPr>
          <p:cNvPr id="3" name="TextBox 2"/>
          <p:cNvSpPr txBox="1"/>
          <p:nvPr/>
        </p:nvSpPr>
        <p:spPr>
          <a:xfrm>
            <a:off x="533400" y="4774442"/>
            <a:ext cx="7788708" cy="1600438"/>
          </a:xfrm>
          <a:prstGeom prst="rect">
            <a:avLst/>
          </a:prstGeom>
          <a:noFill/>
        </p:spPr>
        <p:txBody>
          <a:bodyPr wrap="square" rtlCol="0">
            <a:spAutoFit/>
          </a:bodyPr>
          <a:lstStyle/>
          <a:p>
            <a:r>
              <a:rPr lang="en-US" b="1" dirty="0">
                <a:solidFill>
                  <a:srgbClr val="C00000"/>
                </a:solidFill>
              </a:rPr>
              <a:t>Note:</a:t>
            </a:r>
            <a:r>
              <a:rPr lang="en-US" b="1" dirty="0"/>
              <a:t> </a:t>
            </a:r>
          </a:p>
          <a:p>
            <a:pPr marL="342900" indent="-342900">
              <a:buAutoNum type="arabicPeriod"/>
            </a:pPr>
            <a:r>
              <a:rPr lang="en-US" sz="1600" dirty="0"/>
              <a:t>Urinary/Bowel section may need all 3 days to assess – may not be able to determine in 1 or 2 days.</a:t>
            </a:r>
          </a:p>
          <a:p>
            <a:pPr marL="342900" indent="-342900">
              <a:buAutoNum type="arabicPeriod"/>
            </a:pPr>
            <a:endParaRPr lang="en-US" sz="1600" dirty="0"/>
          </a:p>
          <a:p>
            <a:pPr marL="342900" indent="-342900">
              <a:buAutoNum type="arabicPeriod"/>
            </a:pPr>
            <a:r>
              <a:rPr lang="en-US" sz="1600" dirty="0"/>
              <a:t>TPN and Tube feeding only applies if present or initiated during the SB stay – not to be counted if discontinued before SB admission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7788708"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8357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31</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Comorbidities </a:t>
            </a:r>
          </a:p>
        </p:txBody>
      </p:sp>
      <p:sp>
        <p:nvSpPr>
          <p:cNvPr id="3" name="TextBox 2"/>
          <p:cNvSpPr txBox="1"/>
          <p:nvPr/>
        </p:nvSpPr>
        <p:spPr>
          <a:xfrm>
            <a:off x="6705600" y="844689"/>
            <a:ext cx="2209800" cy="5632311"/>
          </a:xfrm>
          <a:prstGeom prst="rect">
            <a:avLst/>
          </a:prstGeom>
          <a:noFill/>
        </p:spPr>
        <p:txBody>
          <a:bodyPr wrap="square" rtlCol="0">
            <a:spAutoFit/>
          </a:bodyPr>
          <a:lstStyle/>
          <a:p>
            <a:r>
              <a:rPr lang="en-US" b="1" dirty="0">
                <a:solidFill>
                  <a:srgbClr val="C00000"/>
                </a:solidFill>
              </a:rPr>
              <a:t>Note: </a:t>
            </a:r>
          </a:p>
          <a:p>
            <a:pPr marL="342900" indent="-342900">
              <a:buClr>
                <a:srgbClr val="C00000"/>
              </a:buClr>
              <a:buAutoNum type="arabicPeriod"/>
            </a:pPr>
            <a:r>
              <a:rPr lang="en-US" dirty="0"/>
              <a:t>Comorbidities  </a:t>
            </a:r>
            <a:r>
              <a:rPr lang="en-US" u="sng" dirty="0"/>
              <a:t>documented by the provider </a:t>
            </a:r>
            <a:r>
              <a:rPr lang="en-US" dirty="0"/>
              <a:t>in H&amp;P or progress notes</a:t>
            </a:r>
          </a:p>
          <a:p>
            <a:pPr marL="342900" indent="-342900">
              <a:buClr>
                <a:srgbClr val="C00000"/>
              </a:buClr>
              <a:buAutoNum type="arabicPeriod"/>
            </a:pPr>
            <a:endParaRPr lang="en-US" dirty="0"/>
          </a:p>
          <a:p>
            <a:pPr marL="342900" indent="-342900">
              <a:buClr>
                <a:srgbClr val="C00000"/>
              </a:buClr>
              <a:buAutoNum type="arabicPeriod"/>
            </a:pPr>
            <a:r>
              <a:rPr lang="en-US" b="1" dirty="0">
                <a:solidFill>
                  <a:srgbClr val="C00000"/>
                </a:solidFill>
              </a:rPr>
              <a:t>Must be active </a:t>
            </a:r>
            <a:r>
              <a:rPr lang="en-US" dirty="0"/>
              <a:t>– </a:t>
            </a:r>
            <a:r>
              <a:rPr lang="en-US" dirty="0" err="1"/>
              <a:t>hx</a:t>
            </a:r>
            <a:r>
              <a:rPr lang="en-US" dirty="0"/>
              <a:t> of if not impacting the treatment plan is not to be checked off </a:t>
            </a:r>
          </a:p>
          <a:p>
            <a:pPr marL="342900" indent="-342900">
              <a:buClr>
                <a:srgbClr val="C00000"/>
              </a:buClr>
              <a:buAutoNum type="arabicPeriod"/>
            </a:pPr>
            <a:endParaRPr lang="en-US" dirty="0"/>
          </a:p>
          <a:p>
            <a:pPr marL="342900" indent="-342900">
              <a:buClr>
                <a:srgbClr val="C00000"/>
              </a:buClr>
              <a:buAutoNum type="arabicPeriod"/>
            </a:pPr>
            <a:r>
              <a:rPr lang="en-US" dirty="0"/>
              <a:t>Ok to discuss with the provider if obvious comorbidity but provider did not document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16004"/>
            <a:ext cx="6553200" cy="4832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281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1066800"/>
            <a:ext cx="8458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b="1" u="sng" dirty="0"/>
              <a:t>Self Care &amp; Mobility Data </a:t>
            </a:r>
            <a:r>
              <a:rPr lang="en-US" sz="2400" dirty="0"/>
              <a:t>will be completed for all payors minus the following </a:t>
            </a:r>
            <a:r>
              <a:rPr lang="en-US" sz="2400" b="1" dirty="0">
                <a:solidFill>
                  <a:srgbClr val="C00000"/>
                </a:solidFill>
              </a:rPr>
              <a:t>exceptions:</a:t>
            </a:r>
          </a:p>
          <a:p>
            <a:pPr marL="814388" lvl="1" indent="-463550">
              <a:lnSpc>
                <a:spcPct val="100000"/>
              </a:lnSpc>
              <a:spcBef>
                <a:spcPts val="0"/>
              </a:spcBef>
              <a:buClr>
                <a:srgbClr val="C00000"/>
              </a:buClr>
              <a:buFont typeface="Wingdings" panose="05000000000000000000" pitchFamily="2" charset="2"/>
              <a:buChar char="q"/>
            </a:pPr>
            <a:endParaRPr lang="en-US" sz="2600" dirty="0"/>
          </a:p>
          <a:p>
            <a:pPr marL="1146175" lvl="1" indent="-463550">
              <a:lnSpc>
                <a:spcPct val="100000"/>
              </a:lnSpc>
              <a:spcBef>
                <a:spcPts val="0"/>
              </a:spcBef>
              <a:buClr>
                <a:srgbClr val="C00000"/>
              </a:buClr>
              <a:buFont typeface="Arial" panose="020B0604020202020204" pitchFamily="34" charset="0"/>
              <a:buChar char="•"/>
            </a:pPr>
            <a:endParaRPr lang="en-US" sz="26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6" y="1933575"/>
            <a:ext cx="8010736"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5562600" y="5410200"/>
            <a:ext cx="2590800" cy="1219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Still an exception if receiving PT for wound debridement only!</a:t>
            </a:r>
          </a:p>
        </p:txBody>
      </p:sp>
      <p:sp>
        <p:nvSpPr>
          <p:cNvPr id="8" name="Title 3"/>
          <p:cNvSpPr txBox="1">
            <a:spLocks/>
          </p:cNvSpPr>
          <p:nvPr/>
        </p:nvSpPr>
        <p:spPr>
          <a:xfrm>
            <a:off x="228600" y="381000"/>
            <a:ext cx="8686800" cy="3810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000" kern="1200">
                <a:solidFill>
                  <a:schemeClr val="tx1"/>
                </a:solidFill>
                <a:latin typeface="Verdana" pitchFamily="34" charset="0"/>
                <a:ea typeface="+mj-ea"/>
                <a:cs typeface="+mj-cs"/>
              </a:defRPr>
            </a:lvl1pPr>
          </a:lstStyle>
          <a:p>
            <a:pPr fontAlgn="auto">
              <a:spcAft>
                <a:spcPts val="0"/>
              </a:spcAft>
            </a:pPr>
            <a:r>
              <a:rPr lang="en-US" sz="2400" b="1" dirty="0">
                <a:solidFill>
                  <a:srgbClr val="C00000"/>
                </a:solidFill>
              </a:rPr>
              <a:t>Exceptions to Full Assessment </a:t>
            </a:r>
          </a:p>
        </p:txBody>
      </p:sp>
      <p:sp>
        <p:nvSpPr>
          <p:cNvPr id="6" name="Rectangle 5">
            <a:extLst>
              <a:ext uri="{FF2B5EF4-FFF2-40B4-BE49-F238E27FC236}">
                <a16:creationId xmlns:a16="http://schemas.microsoft.com/office/drawing/2014/main" id="{B29054E9-5E9B-4B59-890F-A5001CADCA77}"/>
              </a:ext>
            </a:extLst>
          </p:cNvPr>
          <p:cNvSpPr/>
          <p:nvPr/>
        </p:nvSpPr>
        <p:spPr>
          <a:xfrm>
            <a:off x="533400" y="6096000"/>
            <a:ext cx="4724400" cy="638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none of the above applies then complete the self care &amp; mobility assessments </a:t>
            </a:r>
          </a:p>
        </p:txBody>
      </p:sp>
      <p:sp>
        <p:nvSpPr>
          <p:cNvPr id="7" name="Rectangle 6">
            <a:extLst>
              <a:ext uri="{FF2B5EF4-FFF2-40B4-BE49-F238E27FC236}">
                <a16:creationId xmlns:a16="http://schemas.microsoft.com/office/drawing/2014/main" id="{4BA76646-EE87-4E17-A625-93918A35ACFE}"/>
              </a:ext>
            </a:extLst>
          </p:cNvPr>
          <p:cNvSpPr/>
          <p:nvPr/>
        </p:nvSpPr>
        <p:spPr>
          <a:xfrm>
            <a:off x="3124200" y="3429000"/>
            <a:ext cx="533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Regardless of hospice facility, unit, bed, home with hospice</a:t>
            </a:r>
          </a:p>
        </p:txBody>
      </p:sp>
    </p:spTree>
    <p:extLst>
      <p:ext uri="{BB962C8B-B14F-4D97-AF65-F5344CB8AC3E}">
        <p14:creationId xmlns:p14="http://schemas.microsoft.com/office/powerpoint/2010/main" val="2732769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33</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Function/Mobility Sections </a:t>
            </a:r>
          </a:p>
        </p:txBody>
      </p:sp>
      <p:sp>
        <p:nvSpPr>
          <p:cNvPr id="3" name="TextBox 2"/>
          <p:cNvSpPr txBox="1"/>
          <p:nvPr/>
        </p:nvSpPr>
        <p:spPr>
          <a:xfrm>
            <a:off x="381000" y="1107043"/>
            <a:ext cx="8001000" cy="5293757"/>
          </a:xfrm>
          <a:prstGeom prst="rect">
            <a:avLst/>
          </a:prstGeom>
          <a:noFill/>
        </p:spPr>
        <p:txBody>
          <a:bodyPr wrap="square" rtlCol="0">
            <a:spAutoFit/>
          </a:bodyPr>
          <a:lstStyle/>
          <a:p>
            <a:pPr marL="342900" indent="-342900">
              <a:buClr>
                <a:srgbClr val="C00000"/>
              </a:buClr>
              <a:buAutoNum type="arabicPeriod"/>
            </a:pPr>
            <a:r>
              <a:rPr lang="en-US" sz="1600" dirty="0"/>
              <a:t>Admission assessment must be completed within 3 calendar days of admission (including day of admission)</a:t>
            </a:r>
          </a:p>
          <a:p>
            <a:pPr marL="342900" indent="-342900">
              <a:buClr>
                <a:srgbClr val="C00000"/>
              </a:buClr>
              <a:buAutoNum type="arabicPeriod"/>
            </a:pPr>
            <a:endParaRPr lang="en-US" sz="1600" dirty="0"/>
          </a:p>
          <a:p>
            <a:pPr marL="342900" indent="-342900">
              <a:buClr>
                <a:srgbClr val="C00000"/>
              </a:buClr>
              <a:buAutoNum type="arabicPeriod"/>
            </a:pPr>
            <a:r>
              <a:rPr lang="en-US" sz="1600" dirty="0"/>
              <a:t>Coding on admission should reflect the person’s baseline admission functional status and is based on a clinical assessment.</a:t>
            </a:r>
          </a:p>
          <a:p>
            <a:pPr marL="342900" indent="-342900">
              <a:buClr>
                <a:srgbClr val="C00000"/>
              </a:buClr>
              <a:buAutoNum type="arabicPeriod"/>
            </a:pPr>
            <a:endParaRPr lang="en-US" sz="1600" dirty="0"/>
          </a:p>
          <a:p>
            <a:pPr marL="342900" indent="-342900">
              <a:buClr>
                <a:srgbClr val="C00000"/>
              </a:buClr>
              <a:buAutoNum type="arabicPeriod"/>
            </a:pPr>
            <a:r>
              <a:rPr lang="en-US" sz="1600" dirty="0"/>
              <a:t>The admission functional assessment, when possible, should be conducted </a:t>
            </a:r>
            <a:r>
              <a:rPr lang="en-US" sz="1600" b="1" dirty="0"/>
              <a:t>prior to the person benefitting from treatment </a:t>
            </a:r>
            <a:r>
              <a:rPr lang="en-US" sz="1600" dirty="0"/>
              <a:t>interventions in order to determine a true baseline functional status on admission. </a:t>
            </a:r>
          </a:p>
          <a:p>
            <a:pPr marL="342900" indent="-342900">
              <a:buClr>
                <a:srgbClr val="C00000"/>
              </a:buClr>
              <a:buAutoNum type="arabicPeriod"/>
            </a:pPr>
            <a:endParaRPr lang="en-US" sz="1600" dirty="0"/>
          </a:p>
          <a:p>
            <a:pPr marL="342900" indent="-342900">
              <a:buClr>
                <a:srgbClr val="C00000"/>
              </a:buClr>
              <a:buAutoNum type="arabicPeriod"/>
            </a:pPr>
            <a:r>
              <a:rPr lang="en-US" sz="1600" dirty="0"/>
              <a:t>Treatment should not be withheld in order to conduct the functional assessment.</a:t>
            </a:r>
          </a:p>
          <a:p>
            <a:pPr marL="342900" indent="-342900">
              <a:buClr>
                <a:srgbClr val="C00000"/>
              </a:buClr>
              <a:buAutoNum type="arabicPeriod"/>
            </a:pPr>
            <a:endParaRPr lang="en-US" sz="1600" dirty="0"/>
          </a:p>
          <a:p>
            <a:pPr marL="342900" indent="-342900">
              <a:buClr>
                <a:srgbClr val="C00000"/>
              </a:buClr>
              <a:buAutoNum type="arabicPeriod"/>
            </a:pPr>
            <a:r>
              <a:rPr lang="en-US" sz="1600" dirty="0"/>
              <a:t>Activities may be completed </a:t>
            </a:r>
            <a:r>
              <a:rPr lang="en-US" sz="1600" b="1" dirty="0"/>
              <a:t>with (if they usually use a device or safer attempted with a device) or without assistive device(s)</a:t>
            </a:r>
            <a:r>
              <a:rPr lang="en-US" sz="1600" dirty="0"/>
              <a:t>. Coding is not based on devices. </a:t>
            </a:r>
          </a:p>
          <a:p>
            <a:pPr marL="342900" indent="-342900">
              <a:buClr>
                <a:srgbClr val="C00000"/>
              </a:buClr>
              <a:buFontTx/>
              <a:buAutoNum type="arabicPeriod"/>
            </a:pPr>
            <a:endParaRPr lang="en-US" dirty="0"/>
          </a:p>
          <a:p>
            <a:pPr marL="342900" indent="-342900">
              <a:buClr>
                <a:srgbClr val="C00000"/>
              </a:buClr>
              <a:buFontTx/>
              <a:buAutoNum type="arabicPeriod"/>
            </a:pPr>
            <a:r>
              <a:rPr lang="en-US" sz="1600" dirty="0"/>
              <a:t>Patients with cognitive impairments/limitations may need physical and/or verbal assistance when completing an activity. Code based on the patient’s need for assistance to perform the activity safely (for example, choking risk due to rate of eating, amount of food placed into mouth, risk of falling). These are at the very lease not independent – will be coded a 5 (supervision/set up) or lower</a:t>
            </a:r>
            <a:endParaRPr lang="en-US" sz="1200" dirty="0"/>
          </a:p>
        </p:txBody>
      </p:sp>
    </p:spTree>
    <p:extLst>
      <p:ext uri="{BB962C8B-B14F-4D97-AF65-F5344CB8AC3E}">
        <p14:creationId xmlns:p14="http://schemas.microsoft.com/office/powerpoint/2010/main" val="677520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34</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Function/Mobility Sections </a:t>
            </a:r>
          </a:p>
        </p:txBody>
      </p:sp>
      <p:sp>
        <p:nvSpPr>
          <p:cNvPr id="3" name="TextBox 2"/>
          <p:cNvSpPr txBox="1"/>
          <p:nvPr/>
        </p:nvSpPr>
        <p:spPr>
          <a:xfrm>
            <a:off x="381000" y="990600"/>
            <a:ext cx="8001000" cy="7171194"/>
          </a:xfrm>
          <a:prstGeom prst="rect">
            <a:avLst/>
          </a:prstGeom>
          <a:noFill/>
        </p:spPr>
        <p:txBody>
          <a:bodyPr wrap="square" rtlCol="0">
            <a:spAutoFit/>
          </a:bodyPr>
          <a:lstStyle/>
          <a:p>
            <a:pPr marL="463550" indent="-409575">
              <a:lnSpc>
                <a:spcPct val="100000"/>
              </a:lnSpc>
              <a:spcBef>
                <a:spcPts val="0"/>
              </a:spcBef>
              <a:buClr>
                <a:srgbClr val="C00000"/>
              </a:buClr>
              <a:buFont typeface="+mj-lt"/>
              <a:buAutoNum type="arabicPeriod" startAt="7"/>
            </a:pPr>
            <a:r>
              <a:rPr lang="en-US" sz="1600" dirty="0"/>
              <a:t>If the patient performs the activity more than once during the assessment period and the </a:t>
            </a:r>
            <a:r>
              <a:rPr lang="en-US" sz="1600" b="1" dirty="0"/>
              <a:t>patient’s performance varies</a:t>
            </a:r>
            <a:r>
              <a:rPr lang="en-US" sz="1600" dirty="0"/>
              <a:t>, </a:t>
            </a:r>
            <a:r>
              <a:rPr lang="en-US" sz="1600" b="1" dirty="0"/>
              <a:t>coding should be based on the </a:t>
            </a:r>
            <a:r>
              <a:rPr lang="en-US" sz="1600" b="1" u="sng" dirty="0"/>
              <a:t>patient’s “usual performance,” </a:t>
            </a:r>
            <a:r>
              <a:rPr lang="en-US" sz="1600" b="1" dirty="0"/>
              <a:t>which is identified as the patient’s usual activity/performance for any of the Self-Care or Mobility activities, not the most independent or dependent performance over the assessment period. </a:t>
            </a:r>
          </a:p>
          <a:p>
            <a:pPr marL="463550" indent="-409575">
              <a:lnSpc>
                <a:spcPct val="100000"/>
              </a:lnSpc>
              <a:spcBef>
                <a:spcPts val="0"/>
              </a:spcBef>
              <a:buClr>
                <a:srgbClr val="C00000"/>
              </a:buClr>
              <a:buFont typeface="+mj-lt"/>
              <a:buAutoNum type="arabicPeriod" startAt="7"/>
            </a:pPr>
            <a:endParaRPr lang="en-US" sz="1600" dirty="0"/>
          </a:p>
          <a:p>
            <a:pPr marL="463550" indent="-409575">
              <a:lnSpc>
                <a:spcPct val="100000"/>
              </a:lnSpc>
              <a:spcBef>
                <a:spcPts val="0"/>
              </a:spcBef>
              <a:buClr>
                <a:srgbClr val="C00000"/>
              </a:buClr>
              <a:buFont typeface="+mj-lt"/>
              <a:buAutoNum type="arabicPeriod" startAt="7"/>
            </a:pPr>
            <a:r>
              <a:rPr lang="en-US" sz="1600" dirty="0"/>
              <a:t>A provider may need to use the entire 3-day assessment period to obtain the patient’s usual performance for all measures </a:t>
            </a:r>
            <a:r>
              <a:rPr lang="en-US" sz="1600" dirty="0" err="1"/>
              <a:t>ie</a:t>
            </a:r>
            <a:r>
              <a:rPr lang="en-US" sz="1600" dirty="0"/>
              <a:t>: patient too tired to complete the assessment on day 1 or weather is bad, and you do not have a car simulator…</a:t>
            </a:r>
          </a:p>
          <a:p>
            <a:pPr marL="463550" indent="-409575">
              <a:lnSpc>
                <a:spcPct val="100000"/>
              </a:lnSpc>
              <a:spcBef>
                <a:spcPts val="0"/>
              </a:spcBef>
              <a:buClr>
                <a:srgbClr val="C00000"/>
              </a:buClr>
              <a:buFont typeface="+mj-lt"/>
              <a:buAutoNum type="arabicPeriod" startAt="7"/>
            </a:pPr>
            <a:endParaRPr lang="en-US" sz="1600" dirty="0"/>
          </a:p>
          <a:p>
            <a:pPr marL="463550" indent="-409575">
              <a:lnSpc>
                <a:spcPct val="100000"/>
              </a:lnSpc>
              <a:spcBef>
                <a:spcPts val="0"/>
              </a:spcBef>
              <a:buClr>
                <a:srgbClr val="C00000"/>
              </a:buClr>
              <a:buFont typeface="+mj-lt"/>
              <a:buAutoNum type="arabicPeriod" startAt="7"/>
            </a:pPr>
            <a:r>
              <a:rPr lang="en-US" sz="1600" dirty="0"/>
              <a:t>Assess the patient’s self-care status based on:</a:t>
            </a:r>
          </a:p>
          <a:p>
            <a:pPr marL="969963" lvl="1" indent="-342900">
              <a:lnSpc>
                <a:spcPct val="100000"/>
              </a:lnSpc>
              <a:spcBef>
                <a:spcPts val="0"/>
              </a:spcBef>
              <a:buClr>
                <a:srgbClr val="C00000"/>
              </a:buClr>
              <a:buFont typeface="Arial" panose="020B0604020202020204" pitchFamily="34" charset="0"/>
              <a:buChar char="•"/>
            </a:pPr>
            <a:r>
              <a:rPr lang="en-US" sz="1600" dirty="0"/>
              <a:t>direct observation, </a:t>
            </a:r>
          </a:p>
          <a:p>
            <a:pPr marL="969963" lvl="1" indent="-342900">
              <a:lnSpc>
                <a:spcPct val="100000"/>
              </a:lnSpc>
              <a:spcBef>
                <a:spcPts val="0"/>
              </a:spcBef>
              <a:buClr>
                <a:srgbClr val="C00000"/>
              </a:buClr>
              <a:buFont typeface="Arial" panose="020B0604020202020204" pitchFamily="34" charset="0"/>
              <a:buChar char="•"/>
            </a:pPr>
            <a:r>
              <a:rPr lang="en-US" sz="1600" dirty="0"/>
              <a:t>the patient’s self-report, </a:t>
            </a:r>
          </a:p>
          <a:p>
            <a:pPr marL="969963" lvl="1" indent="-342900">
              <a:lnSpc>
                <a:spcPct val="100000"/>
              </a:lnSpc>
              <a:spcBef>
                <a:spcPts val="0"/>
              </a:spcBef>
              <a:buClr>
                <a:srgbClr val="C00000"/>
              </a:buClr>
              <a:buFont typeface="Arial" panose="020B0604020202020204" pitchFamily="34" charset="0"/>
              <a:buChar char="•"/>
            </a:pPr>
            <a:r>
              <a:rPr lang="en-US" sz="1600" dirty="0"/>
              <a:t>family reports, and </a:t>
            </a:r>
          </a:p>
          <a:p>
            <a:pPr marL="969963" lvl="1" indent="-342900">
              <a:lnSpc>
                <a:spcPct val="100000"/>
              </a:lnSpc>
              <a:spcBef>
                <a:spcPts val="0"/>
              </a:spcBef>
              <a:buClr>
                <a:srgbClr val="C00000"/>
              </a:buClr>
              <a:buFont typeface="Arial" panose="020B0604020202020204" pitchFamily="34" charset="0"/>
              <a:buChar char="•"/>
            </a:pPr>
            <a:r>
              <a:rPr lang="en-US" sz="1600" dirty="0"/>
              <a:t>direct care staff reports documented in the patient’s medical record during the assessment period</a:t>
            </a:r>
          </a:p>
          <a:p>
            <a:pPr marL="969963" lvl="1" indent="-342900">
              <a:lnSpc>
                <a:spcPct val="100000"/>
              </a:lnSpc>
              <a:spcBef>
                <a:spcPts val="0"/>
              </a:spcBef>
              <a:buClr>
                <a:srgbClr val="C00000"/>
              </a:buClr>
              <a:buFont typeface="+mj-lt"/>
              <a:buAutoNum type="arabicPeriod"/>
            </a:pPr>
            <a:endParaRPr lang="en-US" sz="1600" dirty="0"/>
          </a:p>
          <a:p>
            <a:pPr marL="461963" indent="-461963" eaLnBrk="1" hangingPunct="1">
              <a:buClr>
                <a:srgbClr val="C00000"/>
              </a:buClr>
              <a:buFont typeface="+mj-lt"/>
              <a:buAutoNum type="arabicPeriod" startAt="7"/>
              <a:defRPr/>
            </a:pPr>
            <a:r>
              <a:rPr lang="en-US" sz="1600" dirty="0"/>
              <a:t>CMS anticipates that an interdisciplinary team of qualified clinicians is involved in assessing the patient during the three-day assessment period </a:t>
            </a:r>
          </a:p>
          <a:p>
            <a:pPr marL="625475" eaLnBrk="1" hangingPunct="1">
              <a:buClr>
                <a:srgbClr val="C00000"/>
              </a:buClr>
              <a:buFont typeface="Arial" panose="020B0604020202020204" pitchFamily="34" charset="0"/>
              <a:buChar char="•"/>
              <a:defRPr/>
            </a:pPr>
            <a:r>
              <a:rPr lang="en-US" sz="1600" dirty="0"/>
              <a:t>	CMS defines “Qualified Clinician” as Healthcare professionals practicing 	within their scope of practice and consistent with Federal, State, local law 	and regulations”</a:t>
            </a:r>
          </a:p>
          <a:p>
            <a:pPr marL="627063" lvl="1" indent="-627063">
              <a:lnSpc>
                <a:spcPct val="100000"/>
              </a:lnSpc>
              <a:spcBef>
                <a:spcPts val="0"/>
              </a:spcBef>
              <a:buClr>
                <a:srgbClr val="C00000"/>
              </a:buClr>
            </a:pPr>
            <a:r>
              <a:rPr lang="en-US" sz="1600" dirty="0"/>
              <a:t>	</a:t>
            </a:r>
          </a:p>
          <a:p>
            <a:pPr marL="463550" indent="-409575">
              <a:lnSpc>
                <a:spcPct val="100000"/>
              </a:lnSpc>
              <a:spcBef>
                <a:spcPts val="0"/>
              </a:spcBef>
              <a:buFont typeface="+mj-lt"/>
              <a:buAutoNum type="arabicPeriod" startAt="7"/>
            </a:pPr>
            <a:endParaRPr lang="en-US" sz="2000" dirty="0"/>
          </a:p>
          <a:p>
            <a:pPr marL="342900" indent="-342900">
              <a:buAutoNum type="arabicPeriod" startAt="7"/>
            </a:pPr>
            <a:endParaRPr lang="en-US" dirty="0"/>
          </a:p>
          <a:p>
            <a:pPr marL="342900" indent="-342900">
              <a:buAutoNum type="arabicPeriod" startAt="7"/>
            </a:pPr>
            <a:endParaRPr lang="en-US" dirty="0"/>
          </a:p>
          <a:p>
            <a:pPr marL="342900" indent="-342900">
              <a:buAutoNum type="arabicPeriod" startAt="7"/>
            </a:pPr>
            <a:endParaRPr lang="en-US" dirty="0"/>
          </a:p>
          <a:p>
            <a:pPr marL="342900" indent="-342900">
              <a:buAutoNum type="arabicPeriod" startAt="7"/>
            </a:pPr>
            <a:endParaRPr lang="en-US" dirty="0"/>
          </a:p>
        </p:txBody>
      </p:sp>
    </p:spTree>
    <p:extLst>
      <p:ext uri="{BB962C8B-B14F-4D97-AF65-F5344CB8AC3E}">
        <p14:creationId xmlns:p14="http://schemas.microsoft.com/office/powerpoint/2010/main" val="2365296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35</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Function/Mobility Sections (cont’)</a:t>
            </a:r>
          </a:p>
        </p:txBody>
      </p:sp>
      <p:sp>
        <p:nvSpPr>
          <p:cNvPr id="3" name="TextBox 2"/>
          <p:cNvSpPr txBox="1"/>
          <p:nvPr/>
        </p:nvSpPr>
        <p:spPr>
          <a:xfrm>
            <a:off x="228600" y="990600"/>
            <a:ext cx="8229600" cy="5262979"/>
          </a:xfrm>
          <a:prstGeom prst="rect">
            <a:avLst/>
          </a:prstGeom>
          <a:noFill/>
        </p:spPr>
        <p:txBody>
          <a:bodyPr wrap="square" rtlCol="0">
            <a:spAutoFit/>
          </a:bodyPr>
          <a:lstStyle/>
          <a:p>
            <a:pPr eaLnBrk="1" hangingPunct="1">
              <a:buClr>
                <a:srgbClr val="990000"/>
              </a:buClr>
              <a:defRPr/>
            </a:pPr>
            <a:endParaRPr lang="en-US" sz="1600" dirty="0"/>
          </a:p>
          <a:p>
            <a:pPr marL="342900" indent="-342900" eaLnBrk="1" hangingPunct="1">
              <a:buClr>
                <a:srgbClr val="990000"/>
              </a:buClr>
              <a:buFont typeface="+mj-lt"/>
              <a:buAutoNum type="arabicPeriod" startAt="11"/>
              <a:defRPr/>
            </a:pPr>
            <a:r>
              <a:rPr lang="en-US" sz="1600" dirty="0"/>
              <a:t>This should not be a therapy only assessment – </a:t>
            </a:r>
            <a:r>
              <a:rPr lang="en-US" sz="1600" u="sng" dirty="0"/>
              <a:t>should be what the patient’s usual performance is since admission  on all shifts – not just what they did with therapy</a:t>
            </a:r>
          </a:p>
          <a:p>
            <a:pPr marL="342900" indent="-342900" eaLnBrk="1" hangingPunct="1">
              <a:buClr>
                <a:srgbClr val="990000"/>
              </a:buClr>
              <a:buFont typeface="+mj-lt"/>
              <a:buAutoNum type="arabicPeriod" startAt="11"/>
              <a:defRPr/>
            </a:pPr>
            <a:endParaRPr lang="en-US" sz="1600" u="sng" dirty="0"/>
          </a:p>
          <a:p>
            <a:pPr marL="342900" indent="-342900" eaLnBrk="1" hangingPunct="1">
              <a:buClr>
                <a:srgbClr val="990000"/>
              </a:buClr>
              <a:buFont typeface="+mj-lt"/>
              <a:buAutoNum type="arabicPeriod" startAt="11"/>
              <a:defRPr/>
            </a:pPr>
            <a:r>
              <a:rPr lang="en-US" sz="1600" dirty="0"/>
              <a:t>Ideally this is a stand-up meeting the day after all admission assessments have been completed - with SB Coordinator, nursing and therapy rep that know the patients at which time each item is discussed, and levels agreed to. Night shift should include patient’s functional status at the morning report to get the full picture </a:t>
            </a:r>
          </a:p>
          <a:p>
            <a:pPr marL="342900" indent="-342900" eaLnBrk="1" hangingPunct="1">
              <a:buClr>
                <a:srgbClr val="990000"/>
              </a:buClr>
              <a:buFont typeface="+mj-lt"/>
              <a:buAutoNum type="arabicPeriod" startAt="11"/>
              <a:defRPr/>
            </a:pPr>
            <a:endParaRPr lang="en-US" sz="1600" u="sng" dirty="0"/>
          </a:p>
          <a:p>
            <a:pPr marL="342900" indent="-342900" eaLnBrk="1" hangingPunct="1">
              <a:buClr>
                <a:srgbClr val="990000"/>
              </a:buClr>
              <a:buFont typeface="+mj-lt"/>
              <a:buAutoNum type="arabicPeriod" startAt="11"/>
              <a:defRPr/>
            </a:pPr>
            <a:r>
              <a:rPr lang="en-US" sz="1600" dirty="0"/>
              <a:t>Read the description of the items to be coded very carefully – do not read into it more than its asking (see later examples) </a:t>
            </a:r>
            <a:r>
              <a:rPr lang="en-US" sz="1600" dirty="0">
                <a:highlight>
                  <a:srgbClr val="FFFF00"/>
                </a:highlight>
              </a:rPr>
              <a:t>– </a:t>
            </a:r>
            <a:r>
              <a:rPr lang="en-US" sz="1600" b="1" dirty="0">
                <a:highlight>
                  <a:srgbClr val="FFFF00"/>
                </a:highlight>
              </a:rPr>
              <a:t>Must be able to perform </a:t>
            </a:r>
            <a:r>
              <a:rPr lang="en-US" sz="1600" b="1" dirty="0">
                <a:solidFill>
                  <a:srgbClr val="C00000"/>
                </a:solidFill>
                <a:highlight>
                  <a:srgbClr val="FFFF00"/>
                </a:highlight>
              </a:rPr>
              <a:t>all aspects </a:t>
            </a:r>
            <a:r>
              <a:rPr lang="en-US" sz="1600" b="1" dirty="0">
                <a:highlight>
                  <a:srgbClr val="FFFF00"/>
                </a:highlight>
              </a:rPr>
              <a:t>of the described items to be considered Independent. </a:t>
            </a:r>
          </a:p>
          <a:p>
            <a:pPr marL="342900" indent="-342900" eaLnBrk="1" hangingPunct="1">
              <a:buClr>
                <a:srgbClr val="990000"/>
              </a:buClr>
              <a:buFont typeface="+mj-lt"/>
              <a:buAutoNum type="arabicPeriod" startAt="11"/>
              <a:defRPr/>
            </a:pPr>
            <a:endParaRPr lang="en-US" sz="1600" dirty="0"/>
          </a:p>
          <a:p>
            <a:pPr marL="342900" indent="-342900" eaLnBrk="1" hangingPunct="1">
              <a:buClr>
                <a:srgbClr val="990000"/>
              </a:buClr>
              <a:buFont typeface="+mj-lt"/>
              <a:buAutoNum type="arabicPeriod" startAt="11"/>
              <a:defRPr/>
            </a:pPr>
            <a:r>
              <a:rPr lang="en-US" sz="1600" dirty="0"/>
              <a:t>Carefully read the coding key descriptions and choose what best fits the patient – always look at the descriptions before and after the one you think it is to make sure you have the correct one</a:t>
            </a:r>
          </a:p>
          <a:p>
            <a:pPr marL="342900" indent="-342900" eaLnBrk="1" hangingPunct="1">
              <a:buClr>
                <a:srgbClr val="990000"/>
              </a:buClr>
              <a:buFont typeface="+mj-lt"/>
              <a:buAutoNum type="arabicPeriod" startAt="11"/>
              <a:defRPr/>
            </a:pPr>
            <a:endParaRPr lang="en-US" sz="1600" dirty="0"/>
          </a:p>
          <a:p>
            <a:pPr marL="342900" indent="-342900" eaLnBrk="1" hangingPunct="1">
              <a:buClr>
                <a:srgbClr val="990000"/>
              </a:buClr>
              <a:buFont typeface="+mj-lt"/>
              <a:buAutoNum type="arabicPeriod" startAt="11"/>
              <a:defRPr/>
            </a:pPr>
            <a:r>
              <a:rPr lang="en-US" sz="1600" dirty="0"/>
              <a:t>All assessment items must be attempted to be coded – otherwise a reason for no attempt must be coded  (see slides on “Exceptions”)</a:t>
            </a:r>
          </a:p>
          <a:p>
            <a:pPr marL="342900" indent="-342900" eaLnBrk="1" hangingPunct="1">
              <a:buClr>
                <a:srgbClr val="990000"/>
              </a:buClr>
              <a:buFont typeface="+mj-lt"/>
              <a:buAutoNum type="arabicPeriod" startAt="11"/>
              <a:defRPr/>
            </a:pPr>
            <a:endParaRPr lang="en-US" sz="1600" dirty="0"/>
          </a:p>
          <a:p>
            <a:pPr marL="342900" indent="-342900" eaLnBrk="1" hangingPunct="1">
              <a:buClr>
                <a:srgbClr val="990000"/>
              </a:buClr>
              <a:buFont typeface="+mj-lt"/>
              <a:buAutoNum type="arabicPeriod" startAt="11"/>
              <a:defRPr/>
            </a:pPr>
            <a:r>
              <a:rPr lang="en-US" sz="1600" dirty="0"/>
              <a:t>See attachments for Coding Examples, Probing Question Examples </a:t>
            </a:r>
            <a:r>
              <a:rPr lang="en-US" sz="1600" dirty="0" err="1"/>
              <a:t>etc</a:t>
            </a:r>
            <a:r>
              <a:rPr lang="en-US" sz="1600" dirty="0"/>
              <a:t>…</a:t>
            </a:r>
          </a:p>
        </p:txBody>
      </p:sp>
    </p:spTree>
    <p:extLst>
      <p:ext uri="{BB962C8B-B14F-4D97-AF65-F5344CB8AC3E}">
        <p14:creationId xmlns:p14="http://schemas.microsoft.com/office/powerpoint/2010/main" val="3285964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Basic CMS Guidelines to Coding Function &amp; Mobility</a:t>
            </a:r>
          </a:p>
        </p:txBody>
      </p:sp>
      <p:sp>
        <p:nvSpPr>
          <p:cNvPr id="5" name="Rectangle 2"/>
          <p:cNvSpPr txBox="1">
            <a:spLocks noChangeArrowheads="1"/>
          </p:cNvSpPr>
          <p:nvPr/>
        </p:nvSpPr>
        <p:spPr bwMode="auto">
          <a:xfrm>
            <a:off x="457200" y="1143000"/>
            <a:ext cx="815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dirty="0"/>
              <a:t>When coding the patient’s usual performance, </a:t>
            </a:r>
            <a:r>
              <a:rPr lang="en-US" sz="2400" b="1" u="sng" dirty="0"/>
              <a:t>“effort” </a:t>
            </a:r>
            <a:r>
              <a:rPr lang="en-US" sz="2400" u="sng" dirty="0"/>
              <a:t>refers to the type and amount of assistance the helper provides in order for the activity to be completed. </a:t>
            </a:r>
            <a:r>
              <a:rPr lang="en-US" sz="2400" dirty="0"/>
              <a:t>The 6-point rating scale definitions include the following types of assistance: setup/cleanup, touching assistance, verbal cueing, and lifting assistance.</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463550" indent="-463550">
              <a:lnSpc>
                <a:spcPct val="100000"/>
              </a:lnSpc>
              <a:spcBef>
                <a:spcPts val="0"/>
              </a:spcBef>
              <a:buClr>
                <a:srgbClr val="C00000"/>
              </a:buClr>
              <a:buFont typeface="Wingdings" panose="05000000000000000000" pitchFamily="2" charset="2"/>
              <a:buChar char="q"/>
            </a:pPr>
            <a:r>
              <a:rPr lang="en-US" sz="2400" b="1" dirty="0">
                <a:highlight>
                  <a:srgbClr val="FFFF00"/>
                </a:highlight>
              </a:rPr>
              <a:t>06 - Independent</a:t>
            </a:r>
            <a:r>
              <a:rPr lang="en-US" sz="2400" dirty="0">
                <a:highlight>
                  <a:srgbClr val="FFFF00"/>
                </a:highlight>
              </a:rPr>
              <a:t> </a:t>
            </a:r>
            <a:r>
              <a:rPr lang="en-US" sz="2400" dirty="0"/>
              <a:t>‐ Patient completes the activity by him/herself with </a:t>
            </a:r>
            <a:r>
              <a:rPr lang="en-US" sz="2400" b="1" dirty="0"/>
              <a:t>no assistance from a helper</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463550" indent="-463550">
              <a:lnSpc>
                <a:spcPct val="100000"/>
              </a:lnSpc>
              <a:spcBef>
                <a:spcPts val="0"/>
              </a:spcBef>
              <a:buClr>
                <a:srgbClr val="C00000"/>
              </a:buClr>
              <a:buFont typeface="Wingdings" panose="05000000000000000000" pitchFamily="2" charset="2"/>
              <a:buChar char="q"/>
            </a:pPr>
            <a:r>
              <a:rPr lang="en-US" sz="2400" b="1" dirty="0">
                <a:highlight>
                  <a:srgbClr val="FFFF00"/>
                </a:highlight>
              </a:rPr>
              <a:t>05 - Setup or clean‐up assistance </a:t>
            </a:r>
            <a:r>
              <a:rPr lang="en-US" sz="2400" dirty="0"/>
              <a:t>‐ Helper sets up or cleans up; </a:t>
            </a:r>
            <a:r>
              <a:rPr lang="en-US" sz="2400" b="1" dirty="0"/>
              <a:t>patient completes activity. Helper assists only prior to or following the activity</a:t>
            </a:r>
          </a:p>
          <a:p>
            <a:pPr marL="463550" indent="-463550">
              <a:lnSpc>
                <a:spcPct val="100000"/>
              </a:lnSpc>
              <a:spcBef>
                <a:spcPts val="0"/>
              </a:spcBef>
              <a:buClr>
                <a:srgbClr val="C00000"/>
              </a:buClr>
              <a:buFont typeface="Wingdings" panose="05000000000000000000" pitchFamily="2" charset="2"/>
              <a:buChar char="q"/>
            </a:pPr>
            <a:endParaRPr lang="en-US" sz="24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36</a:t>
            </a:fld>
            <a:endParaRPr lang="en-US" dirty="0"/>
          </a:p>
        </p:txBody>
      </p:sp>
    </p:spTree>
    <p:extLst>
      <p:ext uri="{BB962C8B-B14F-4D97-AF65-F5344CB8AC3E}">
        <p14:creationId xmlns:p14="http://schemas.microsoft.com/office/powerpoint/2010/main" val="754419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Basic CMS Guidelines to Coding Function &amp; Mobility</a:t>
            </a:r>
          </a:p>
        </p:txBody>
      </p:sp>
      <p:sp>
        <p:nvSpPr>
          <p:cNvPr id="5" name="Rectangle 2"/>
          <p:cNvSpPr txBox="1">
            <a:spLocks noChangeArrowheads="1"/>
          </p:cNvSpPr>
          <p:nvPr/>
        </p:nvSpPr>
        <p:spPr bwMode="auto">
          <a:xfrm>
            <a:off x="381000" y="11430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b="1" dirty="0">
                <a:highlight>
                  <a:srgbClr val="FFFF00"/>
                </a:highlight>
              </a:rPr>
              <a:t>04 - Supervision or touching assistance </a:t>
            </a:r>
            <a:r>
              <a:rPr lang="en-US" dirty="0"/>
              <a:t>‐ Helper provides verbal cues and/or touching/steadying and/or contact guard assistance as patient completes activity. </a:t>
            </a:r>
            <a:r>
              <a:rPr lang="en-US" u="sng" dirty="0"/>
              <a:t>Assistance may be provided throughout the activity or intermittently</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highlight>
                  <a:srgbClr val="FFFF00"/>
                </a:highlight>
              </a:rPr>
              <a:t>03 - Partial/moderate assistance </a:t>
            </a:r>
            <a:r>
              <a:rPr lang="en-US" dirty="0"/>
              <a:t>‐ Helper does </a:t>
            </a:r>
            <a:r>
              <a:rPr lang="en-US" u="sng" dirty="0"/>
              <a:t>LESS THAN HALF </a:t>
            </a:r>
            <a:r>
              <a:rPr lang="en-US" dirty="0"/>
              <a:t>the effort. </a:t>
            </a:r>
            <a:r>
              <a:rPr lang="en-US" b="1" dirty="0"/>
              <a:t>Helper</a:t>
            </a:r>
            <a:r>
              <a:rPr lang="en-US" dirty="0"/>
              <a:t> lifts, holds, or supports trunk or limbs, but </a:t>
            </a:r>
            <a:r>
              <a:rPr lang="en-US" b="1" dirty="0"/>
              <a:t>provides less than half the effort</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highlight>
                  <a:srgbClr val="FFFF00"/>
                </a:highlight>
              </a:rPr>
              <a:t>02 - Substantial/maximal assistance </a:t>
            </a:r>
            <a:r>
              <a:rPr lang="en-US" dirty="0"/>
              <a:t>‐ Helper does </a:t>
            </a:r>
            <a:r>
              <a:rPr lang="en-US" u="sng" dirty="0"/>
              <a:t>MORE THAN HALF</a:t>
            </a:r>
            <a:r>
              <a:rPr lang="en-US" dirty="0"/>
              <a:t> the effort. </a:t>
            </a:r>
            <a:r>
              <a:rPr lang="en-US" b="1" dirty="0"/>
              <a:t>Helper </a:t>
            </a:r>
            <a:r>
              <a:rPr lang="en-US" dirty="0"/>
              <a:t>lifts or holds trunk or limbs and </a:t>
            </a:r>
            <a:r>
              <a:rPr lang="en-US" b="1" dirty="0"/>
              <a:t>provides more than half the effort</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highlight>
                  <a:srgbClr val="FFFF00"/>
                </a:highlight>
              </a:rPr>
              <a:t>01 - Dependent </a:t>
            </a:r>
            <a:r>
              <a:rPr lang="en-US" dirty="0"/>
              <a:t>‐ Helper does ALL of the effort. </a:t>
            </a:r>
            <a:r>
              <a:rPr lang="en-US" b="1" dirty="0"/>
              <a:t>Patient does </a:t>
            </a:r>
            <a:r>
              <a:rPr lang="en-US" b="1" u="sng" dirty="0"/>
              <a:t>none of the effort </a:t>
            </a:r>
            <a:r>
              <a:rPr lang="en-US" dirty="0"/>
              <a:t>to complete the activity. </a:t>
            </a:r>
            <a:r>
              <a:rPr lang="en-US" b="1" u="sng" dirty="0">
                <a:highlight>
                  <a:srgbClr val="FFFF00"/>
                </a:highlight>
              </a:rPr>
              <a:t>Or</a:t>
            </a:r>
            <a:r>
              <a:rPr lang="en-US" b="1" dirty="0">
                <a:highlight>
                  <a:srgbClr val="FFFF00"/>
                </a:highlight>
              </a:rPr>
              <a:t>, the </a:t>
            </a:r>
            <a:r>
              <a:rPr lang="en-US" b="1" u="sng" dirty="0">
                <a:highlight>
                  <a:srgbClr val="FFFF00"/>
                </a:highlight>
              </a:rPr>
              <a:t>assistance of 2 or more </a:t>
            </a:r>
            <a:r>
              <a:rPr lang="en-US" b="1" dirty="0">
                <a:highlight>
                  <a:srgbClr val="FFFF00"/>
                </a:highlight>
              </a:rPr>
              <a:t>helpers is required </a:t>
            </a:r>
            <a:r>
              <a:rPr lang="en-US" dirty="0">
                <a:highlight>
                  <a:srgbClr val="FFFF00"/>
                </a:highlight>
              </a:rPr>
              <a:t>for the patient to complete the activity</a:t>
            </a:r>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37</a:t>
            </a:fld>
            <a:endParaRPr lang="en-US" dirty="0"/>
          </a:p>
        </p:txBody>
      </p:sp>
    </p:spTree>
    <p:extLst>
      <p:ext uri="{BB962C8B-B14F-4D97-AF65-F5344CB8AC3E}">
        <p14:creationId xmlns:p14="http://schemas.microsoft.com/office/powerpoint/2010/main" val="313681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Self Care &amp; Mobility Items To Be Coded</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38</a:t>
            </a:fld>
            <a:endParaRPr lang="en-US" dirty="0"/>
          </a:p>
        </p:txBody>
      </p:sp>
      <p:pic>
        <p:nvPicPr>
          <p:cNvPr id="6" name="Picture 5">
            <a:extLst>
              <a:ext uri="{FF2B5EF4-FFF2-40B4-BE49-F238E27FC236}">
                <a16:creationId xmlns:a16="http://schemas.microsoft.com/office/drawing/2014/main" id="{495C9B82-B3D3-4549-982E-90AF2E256D97}"/>
              </a:ext>
            </a:extLst>
          </p:cNvPr>
          <p:cNvPicPr>
            <a:picLocks noChangeAspect="1"/>
          </p:cNvPicPr>
          <p:nvPr/>
        </p:nvPicPr>
        <p:blipFill>
          <a:blip r:embed="rId3"/>
          <a:stretch>
            <a:fillRect/>
          </a:stretch>
        </p:blipFill>
        <p:spPr>
          <a:xfrm>
            <a:off x="185809" y="1219200"/>
            <a:ext cx="8772381" cy="4419600"/>
          </a:xfrm>
          <a:prstGeom prst="rect">
            <a:avLst/>
          </a:prstGeom>
          <a:ln w="3175">
            <a:solidFill>
              <a:schemeClr val="tx1"/>
            </a:solidFill>
          </a:ln>
        </p:spPr>
      </p:pic>
      <p:cxnSp>
        <p:nvCxnSpPr>
          <p:cNvPr id="8" name="Straight Connector 7">
            <a:extLst>
              <a:ext uri="{FF2B5EF4-FFF2-40B4-BE49-F238E27FC236}">
                <a16:creationId xmlns:a16="http://schemas.microsoft.com/office/drawing/2014/main" id="{31695843-B242-4699-BA66-1CEEEEF2C111}"/>
              </a:ext>
            </a:extLst>
          </p:cNvPr>
          <p:cNvCxnSpPr>
            <a:cxnSpLocks/>
          </p:cNvCxnSpPr>
          <p:nvPr/>
        </p:nvCxnSpPr>
        <p:spPr>
          <a:xfrm>
            <a:off x="1752600" y="1752600"/>
            <a:ext cx="2819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A49F8C6-D978-4C18-8049-803960F9F786}"/>
              </a:ext>
            </a:extLst>
          </p:cNvPr>
          <p:cNvCxnSpPr/>
          <p:nvPr/>
        </p:nvCxnSpPr>
        <p:spPr>
          <a:xfrm>
            <a:off x="2590800" y="3048000"/>
            <a:ext cx="5715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ED44F4-6050-43FF-B2E0-40DE2C3E4B12}"/>
              </a:ext>
            </a:extLst>
          </p:cNvPr>
          <p:cNvCxnSpPr>
            <a:cxnSpLocks/>
          </p:cNvCxnSpPr>
          <p:nvPr/>
        </p:nvCxnSpPr>
        <p:spPr>
          <a:xfrm>
            <a:off x="7315200" y="3429000"/>
            <a:ext cx="1371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596949C-8900-489C-8DCE-1F0C54AB2CD5}"/>
              </a:ext>
            </a:extLst>
          </p:cNvPr>
          <p:cNvCxnSpPr>
            <a:cxnSpLocks/>
          </p:cNvCxnSpPr>
          <p:nvPr/>
        </p:nvCxnSpPr>
        <p:spPr>
          <a:xfrm>
            <a:off x="1295400" y="3657600"/>
            <a:ext cx="914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7C7555F-14D1-4474-82AF-329A47240ED9}"/>
              </a:ext>
            </a:extLst>
          </p:cNvPr>
          <p:cNvCxnSpPr>
            <a:cxnSpLocks/>
          </p:cNvCxnSpPr>
          <p:nvPr/>
        </p:nvCxnSpPr>
        <p:spPr>
          <a:xfrm>
            <a:off x="2362200" y="3657600"/>
            <a:ext cx="3352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721BB71-0E0D-4648-8122-125E03B74A00}"/>
              </a:ext>
            </a:extLst>
          </p:cNvPr>
          <p:cNvCxnSpPr>
            <a:cxnSpLocks/>
          </p:cNvCxnSpPr>
          <p:nvPr/>
        </p:nvCxnSpPr>
        <p:spPr>
          <a:xfrm>
            <a:off x="6248400" y="4191000"/>
            <a:ext cx="1295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368849F-5BBA-498C-A20F-773000B401D4}"/>
              </a:ext>
            </a:extLst>
          </p:cNvPr>
          <p:cNvCxnSpPr>
            <a:cxnSpLocks/>
          </p:cNvCxnSpPr>
          <p:nvPr/>
        </p:nvCxnSpPr>
        <p:spPr>
          <a:xfrm>
            <a:off x="7620000" y="4724400"/>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F75F1E-B4CE-4E4B-AC27-9392B91C1047}"/>
              </a:ext>
            </a:extLst>
          </p:cNvPr>
          <p:cNvCxnSpPr>
            <a:cxnSpLocks/>
          </p:cNvCxnSpPr>
          <p:nvPr/>
        </p:nvCxnSpPr>
        <p:spPr>
          <a:xfrm>
            <a:off x="1219200" y="4953000"/>
            <a:ext cx="76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9F644CF-81C5-4A03-BEE7-CFF2C150EBB6}"/>
              </a:ext>
            </a:extLst>
          </p:cNvPr>
          <p:cNvCxnSpPr>
            <a:cxnSpLocks/>
          </p:cNvCxnSpPr>
          <p:nvPr/>
        </p:nvCxnSpPr>
        <p:spPr>
          <a:xfrm>
            <a:off x="3276600" y="5562600"/>
            <a:ext cx="1295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1CF3E32-A55B-4607-B52F-2632828EE418}"/>
              </a:ext>
            </a:extLst>
          </p:cNvPr>
          <p:cNvCxnSpPr>
            <a:cxnSpLocks/>
          </p:cNvCxnSpPr>
          <p:nvPr/>
        </p:nvCxnSpPr>
        <p:spPr>
          <a:xfrm>
            <a:off x="2438400" y="2209800"/>
            <a:ext cx="3124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556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a:t>
            </a:r>
          </a:p>
        </p:txBody>
      </p:sp>
      <p:sp>
        <p:nvSpPr>
          <p:cNvPr id="5" name="Rectangle 2"/>
          <p:cNvSpPr txBox="1">
            <a:spLocks noChangeArrowheads="1"/>
          </p:cNvSpPr>
          <p:nvPr/>
        </p:nvSpPr>
        <p:spPr bwMode="auto">
          <a:xfrm>
            <a:off x="381000" y="914399"/>
            <a:ext cx="83820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2400" b="1" dirty="0">
                <a:solidFill>
                  <a:srgbClr val="C00000"/>
                </a:solidFill>
              </a:rPr>
              <a:t>Coding Tips for – Eating</a:t>
            </a:r>
          </a:p>
          <a:p>
            <a:pPr marL="463550" indent="-409575">
              <a:lnSpc>
                <a:spcPct val="100000"/>
              </a:lnSpc>
              <a:spcBef>
                <a:spcPts val="0"/>
              </a:spcBef>
              <a:buClr>
                <a:srgbClr val="C00000"/>
              </a:buClr>
              <a:buFont typeface="Wingdings" panose="05000000000000000000" pitchFamily="2" charset="2"/>
              <a:buChar char="q"/>
            </a:pPr>
            <a:endParaRPr lang="en-US" sz="2400" b="1" dirty="0"/>
          </a:p>
          <a:p>
            <a:pPr marL="463550" indent="-409575">
              <a:lnSpc>
                <a:spcPct val="100000"/>
              </a:lnSpc>
              <a:spcBef>
                <a:spcPts val="0"/>
              </a:spcBef>
              <a:buClr>
                <a:srgbClr val="C00000"/>
              </a:buClr>
              <a:buFont typeface="Arial" panose="020B0604020202020204" pitchFamily="34" charset="0"/>
              <a:buChar char="•"/>
            </a:pPr>
            <a:r>
              <a:rPr lang="en-US" sz="1800" dirty="0"/>
              <a:t>Assesses eating and drinking by mouth only</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Assistance with tube feedings or TPN is not considered when coding Eating. </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If the patient does not eat or drink by mouth and relies solely on nutrition and liquids through tube feedings or TPN because of a new (recent-onset) medical condition but with plans to D/C at a point, code as 88, Not attempted due to medical condition or safety concerns. </a:t>
            </a:r>
          </a:p>
          <a:p>
            <a:pPr marL="53975" indent="0">
              <a:lnSpc>
                <a:spcPct val="100000"/>
              </a:lnSpc>
              <a:spcBef>
                <a:spcPts val="0"/>
              </a:spcBef>
              <a:buClr>
                <a:srgbClr val="C00000"/>
              </a:buClr>
              <a:buNone/>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If the patient did not eat or drink by mouth prior to the current illness, injury, or exacerbation, code eating as 09, Not applicable </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For patients who have a combination of oral and tube feeding, eating should be coded on the amount of assistance the patient requires to eat and drink by mouth </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If the patient eats finger foods with his or her hands, code based upon the amount of assistance provided</a:t>
            </a:r>
          </a:p>
          <a:p>
            <a:pPr marL="463550" indent="-409575">
              <a:lnSpc>
                <a:spcPct val="100000"/>
              </a:lnSpc>
              <a:spcBef>
                <a:spcPts val="0"/>
              </a:spcBef>
              <a:buClr>
                <a:srgbClr val="C00000"/>
              </a:buClr>
              <a:buFont typeface="Wingdings" panose="05000000000000000000" pitchFamily="2" charset="2"/>
              <a:buChar char="q"/>
            </a:pPr>
            <a:endParaRPr lang="en-US" sz="2400" b="1" dirty="0"/>
          </a:p>
          <a:p>
            <a:pPr marL="463550" indent="-409575">
              <a:lnSpc>
                <a:spcPct val="100000"/>
              </a:lnSpc>
              <a:spcBef>
                <a:spcPts val="0"/>
              </a:spcBef>
              <a:buClr>
                <a:srgbClr val="C00000"/>
              </a:buClr>
              <a:buFont typeface="Wingdings" panose="05000000000000000000" pitchFamily="2" charset="2"/>
              <a:buChar char="q"/>
            </a:pPr>
            <a:endParaRPr lang="en-US" sz="2400" dirty="0"/>
          </a:p>
          <a:p>
            <a:pPr marL="463550" indent="-409575">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39</a:t>
            </a:fld>
            <a:endParaRPr lang="en-US" dirty="0"/>
          </a:p>
        </p:txBody>
      </p:sp>
    </p:spTree>
    <p:extLst>
      <p:ext uri="{BB962C8B-B14F-4D97-AF65-F5344CB8AC3E}">
        <p14:creationId xmlns:p14="http://schemas.microsoft.com/office/powerpoint/2010/main" val="535928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CAH SB Benchmarking Project (2019-2020) </a:t>
            </a:r>
          </a:p>
        </p:txBody>
      </p:sp>
      <p:sp>
        <p:nvSpPr>
          <p:cNvPr id="5" name="Rectangle 2"/>
          <p:cNvSpPr txBox="1">
            <a:spLocks noChangeArrowheads="1"/>
          </p:cNvSpPr>
          <p:nvPr/>
        </p:nvSpPr>
        <p:spPr bwMode="auto">
          <a:xfrm>
            <a:off x="228600" y="974725"/>
            <a:ext cx="86868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dirty="0"/>
              <a:t>If you are a new CAH or newly participating CAH, you must participate in an IRR process with an open-book test before you start – I will work with you on this.</a:t>
            </a:r>
          </a:p>
          <a:p>
            <a:pPr marL="463550" indent="-463550">
              <a:lnSpc>
                <a:spcPct val="100000"/>
              </a:lnSpc>
              <a:spcBef>
                <a:spcPts val="0"/>
              </a:spcBef>
              <a:buClr>
                <a:srgbClr val="C00000"/>
              </a:buClr>
              <a:buFont typeface="Wingdings" panose="05000000000000000000" pitchFamily="2" charset="2"/>
              <a:buChar char="q"/>
            </a:pPr>
            <a:r>
              <a:rPr lang="en-US" dirty="0"/>
              <a:t>WV has quarterly meetings ideally attended by the SB Coordinator,  therapy, hospital PI/QI Dir., nursing rep and end-users (most often the same as one of the above positions)</a:t>
            </a:r>
          </a:p>
          <a:p>
            <a:pPr marL="463550" indent="-463550">
              <a:lnSpc>
                <a:spcPct val="100000"/>
              </a:lnSpc>
              <a:spcBef>
                <a:spcPts val="0"/>
              </a:spcBef>
              <a:buClr>
                <a:srgbClr val="C00000"/>
              </a:buClr>
              <a:buFont typeface="Wingdings" panose="05000000000000000000" pitchFamily="2" charset="2"/>
              <a:buChar char="q"/>
            </a:pPr>
            <a:r>
              <a:rPr lang="en-US" dirty="0"/>
              <a:t>The October 2019 benchmarking kick-off was a webinar </a:t>
            </a:r>
          </a:p>
          <a:p>
            <a:pPr marL="463550" indent="-463550">
              <a:lnSpc>
                <a:spcPct val="100000"/>
              </a:lnSpc>
              <a:spcBef>
                <a:spcPts val="0"/>
              </a:spcBef>
              <a:buClr>
                <a:srgbClr val="C00000"/>
              </a:buClr>
              <a:buFont typeface="Wingdings" panose="05000000000000000000" pitchFamily="2" charset="2"/>
              <a:buChar char="q"/>
            </a:pPr>
            <a:r>
              <a:rPr lang="en-US" dirty="0"/>
              <a:t>Meetings for 2020 are from 9:00 AM to 2:30 PM on the following dates: </a:t>
            </a:r>
          </a:p>
          <a:p>
            <a:pPr marL="0" indent="0">
              <a:lnSpc>
                <a:spcPct val="100000"/>
              </a:lnSpc>
              <a:spcBef>
                <a:spcPts val="0"/>
              </a:spcBef>
              <a:buClr>
                <a:srgbClr val="C00000"/>
              </a:buClr>
              <a:buNone/>
            </a:pPr>
            <a:r>
              <a:rPr lang="en-US" dirty="0"/>
              <a:t>        Jan 29, April 22 &amp; July 29 in Bridgeport WV</a:t>
            </a:r>
          </a:p>
          <a:p>
            <a:pPr marL="463550" indent="-463550">
              <a:lnSpc>
                <a:spcPct val="100000"/>
              </a:lnSpc>
              <a:spcBef>
                <a:spcPts val="0"/>
              </a:spcBef>
              <a:buClr>
                <a:srgbClr val="C00000"/>
              </a:buClr>
              <a:buFont typeface="Wingdings" panose="05000000000000000000" pitchFamily="2" charset="2"/>
              <a:buChar char="q"/>
            </a:pPr>
            <a:r>
              <a:rPr lang="en-US" dirty="0"/>
              <a:t>The benchmarking data will be sent to you ahead of the meeting by Dianna or me to discuss with your SB team (preferably as a group) and come prepared to explain what you did to improve or what are the issues with lower scores.</a:t>
            </a:r>
          </a:p>
          <a:p>
            <a:pPr marL="463550" indent="-463550">
              <a:lnSpc>
                <a:spcPct val="100000"/>
              </a:lnSpc>
              <a:spcBef>
                <a:spcPts val="0"/>
              </a:spcBef>
              <a:buClr>
                <a:srgbClr val="C00000"/>
              </a:buClr>
              <a:buFont typeface="Wingdings" panose="05000000000000000000" pitchFamily="2" charset="2"/>
              <a:buChar char="q"/>
            </a:pPr>
            <a:r>
              <a:rPr lang="en-US" dirty="0"/>
              <a:t>After the meeting you will be forwarded the full set of slides which includes benchmarking and continuing education</a:t>
            </a:r>
          </a:p>
          <a:p>
            <a:pPr marL="463550" indent="-463550">
              <a:lnSpc>
                <a:spcPct val="100000"/>
              </a:lnSpc>
              <a:spcBef>
                <a:spcPts val="0"/>
              </a:spcBef>
              <a:buClr>
                <a:srgbClr val="C00000"/>
              </a:buClr>
              <a:buFont typeface="Wingdings" panose="05000000000000000000" pitchFamily="2" charset="2"/>
              <a:buChar char="q"/>
            </a:pPr>
            <a:r>
              <a:rPr lang="en-US" dirty="0"/>
              <a:t>Those present are asked to go back and share the information as well as agree on an action plan based on data or program issues which you are expected to report on during the following meeting giving you 3 months to improve</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a:t>
            </a:fld>
            <a:endParaRPr lang="en-US" dirty="0"/>
          </a:p>
        </p:txBody>
      </p:sp>
    </p:spTree>
    <p:extLst>
      <p:ext uri="{BB962C8B-B14F-4D97-AF65-F5344CB8AC3E}">
        <p14:creationId xmlns:p14="http://schemas.microsoft.com/office/powerpoint/2010/main" val="2441528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a:t>
            </a:r>
          </a:p>
        </p:txBody>
      </p:sp>
      <p:sp>
        <p:nvSpPr>
          <p:cNvPr id="5" name="Rectangle 2"/>
          <p:cNvSpPr txBox="1">
            <a:spLocks noChangeArrowheads="1"/>
          </p:cNvSpPr>
          <p:nvPr/>
        </p:nvSpPr>
        <p:spPr bwMode="auto">
          <a:xfrm>
            <a:off x="228600" y="914400"/>
            <a:ext cx="8534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2400" b="1" dirty="0">
                <a:solidFill>
                  <a:srgbClr val="C00000"/>
                </a:solidFill>
              </a:rPr>
              <a:t>Coding Tips for – Toileting Hygiene</a:t>
            </a:r>
          </a:p>
          <a:p>
            <a:pPr marL="463550" indent="-409575">
              <a:lnSpc>
                <a:spcPct val="100000"/>
              </a:lnSpc>
              <a:spcBef>
                <a:spcPts val="0"/>
              </a:spcBef>
              <a:buClr>
                <a:srgbClr val="C00000"/>
              </a:buClr>
              <a:buFont typeface="Arial" panose="020B0604020202020204" pitchFamily="34" charset="0"/>
              <a:buChar char="•"/>
            </a:pPr>
            <a:r>
              <a:rPr lang="en-US" sz="1800" dirty="0"/>
              <a:t>This item pertains to both voiding and/or having a bowel movement</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Toileting hygiene includes managing undergarments, clothing, and incontinence products and performing perineal cleansing before and after voiding or having a bowel movement. </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Hygiene tasks can take place before and after use of the toilet, commode, bedpan, or urinal</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If the patient does not usually use undergarments, then assess the patient’s need for assistance to manage lower-body clothing and perineal hygiene. </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If the patient has indwelling catheter and has bowel movements, code the toileting hygiene based on the assistance needed by the patient when moving his or her bowels</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If the patient completes a bladder or bowel in bed, code Toileting hygiene based on the patient’s need for assistance in managing clothing and perineal cleansing.</a:t>
            </a:r>
          </a:p>
          <a:p>
            <a:pPr marL="463550" indent="-409575">
              <a:lnSpc>
                <a:spcPct val="100000"/>
              </a:lnSpc>
              <a:spcBef>
                <a:spcPts val="0"/>
              </a:spcBef>
              <a:buClr>
                <a:srgbClr val="C00000"/>
              </a:buClr>
              <a:buFont typeface="Arial" panose="020B0604020202020204" pitchFamily="34" charset="0"/>
              <a:buChar char="•"/>
              <a:defRPr/>
            </a:pPr>
            <a:endParaRPr lang="en-US" sz="1800" dirty="0"/>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40</a:t>
            </a:fld>
            <a:endParaRPr lang="en-US" dirty="0"/>
          </a:p>
        </p:txBody>
      </p:sp>
    </p:spTree>
    <p:extLst>
      <p:ext uri="{BB962C8B-B14F-4D97-AF65-F5344CB8AC3E}">
        <p14:creationId xmlns:p14="http://schemas.microsoft.com/office/powerpoint/2010/main" val="3482490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a:t>
            </a:r>
          </a:p>
        </p:txBody>
      </p:sp>
      <p:sp>
        <p:nvSpPr>
          <p:cNvPr id="5" name="Rectangle 2"/>
          <p:cNvSpPr txBox="1">
            <a:spLocks noChangeArrowheads="1"/>
          </p:cNvSpPr>
          <p:nvPr/>
        </p:nvSpPr>
        <p:spPr bwMode="auto">
          <a:xfrm>
            <a:off x="381000" y="1066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2400" b="1" dirty="0">
                <a:solidFill>
                  <a:srgbClr val="C00000"/>
                </a:solidFill>
              </a:rPr>
              <a:t>Coding Tips for – Shower/Bath Self</a:t>
            </a:r>
          </a:p>
          <a:p>
            <a:pPr marL="463550" indent="-409575">
              <a:lnSpc>
                <a:spcPct val="100000"/>
              </a:lnSpc>
              <a:spcBef>
                <a:spcPts val="0"/>
              </a:spcBef>
              <a:buClr>
                <a:srgbClr val="C00000"/>
              </a:buClr>
              <a:buFont typeface="Wingdings" panose="05000000000000000000" pitchFamily="2" charset="2"/>
              <a:buChar char="q"/>
            </a:pPr>
            <a:endParaRPr lang="en-US" sz="2400" b="1" dirty="0"/>
          </a:p>
          <a:p>
            <a:pPr marL="463550" indent="-409575">
              <a:lnSpc>
                <a:spcPct val="100000"/>
              </a:lnSpc>
              <a:spcBef>
                <a:spcPts val="0"/>
              </a:spcBef>
              <a:buClr>
                <a:srgbClr val="C00000"/>
              </a:buClr>
              <a:buFont typeface="Arial" panose="020B0604020202020204" pitchFamily="34" charset="0"/>
              <a:buChar char="•"/>
            </a:pPr>
            <a:r>
              <a:rPr lang="en-US" dirty="0"/>
              <a:t>Assessment can take place in a shower or bath, at a sink, or at the bedside (i.e., full body sponge bath)</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Arial" panose="020B0604020202020204" pitchFamily="34" charset="0"/>
              <a:buChar char="•"/>
            </a:pPr>
            <a:r>
              <a:rPr lang="en-US" dirty="0"/>
              <a:t>Shower/bathe self includes the ability to wash, rinse, and dry the face, upper and lower body, perineal area, and feet. Do not include washing, rinsing, and drying the patient’s back or hair. </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Arial" panose="020B0604020202020204" pitchFamily="34" charset="0"/>
              <a:buChar char="•"/>
            </a:pPr>
            <a:r>
              <a:rPr lang="en-US" dirty="0"/>
              <a:t>Shower/bathe self does not include transferring in/out of a tub/shower.</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Arial" panose="020B0604020202020204" pitchFamily="34" charset="0"/>
              <a:buChar char="•"/>
            </a:pPr>
            <a:r>
              <a:rPr lang="en-US" dirty="0"/>
              <a:t>If the patient bathes himself or herself and a helper sets up materials for bathing/showering, then code as 05, Setup or clean-up assistance. </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Arial" panose="020B0604020202020204" pitchFamily="34" charset="0"/>
              <a:buChar char="•"/>
            </a:pPr>
            <a:r>
              <a:rPr lang="en-US" dirty="0"/>
              <a:t>If the patient cannot bathe his or her entire body because of a medical condition, then code Shower/bathe self based on the amount of assistance needed to complete the activity </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41</a:t>
            </a:fld>
            <a:endParaRPr lang="en-US" dirty="0"/>
          </a:p>
        </p:txBody>
      </p:sp>
    </p:spTree>
    <p:extLst>
      <p:ext uri="{BB962C8B-B14F-4D97-AF65-F5344CB8AC3E}">
        <p14:creationId xmlns:p14="http://schemas.microsoft.com/office/powerpoint/2010/main" val="1249548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a:t>
            </a:r>
          </a:p>
        </p:txBody>
      </p:sp>
      <p:sp>
        <p:nvSpPr>
          <p:cNvPr id="5" name="Rectangle 2"/>
          <p:cNvSpPr txBox="1">
            <a:spLocks noChangeArrowheads="1"/>
          </p:cNvSpPr>
          <p:nvPr/>
        </p:nvSpPr>
        <p:spPr bwMode="auto">
          <a:xfrm>
            <a:off x="381000" y="1066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b="1" dirty="0">
                <a:solidFill>
                  <a:srgbClr val="C00000"/>
                </a:solidFill>
              </a:rPr>
              <a:t>Coding Tips for – Upper &amp; Lower Body Dressing</a:t>
            </a:r>
          </a:p>
          <a:p>
            <a:pPr marL="463550" indent="-409575">
              <a:lnSpc>
                <a:spcPct val="100000"/>
              </a:lnSpc>
              <a:spcBef>
                <a:spcPts val="0"/>
              </a:spcBef>
              <a:buClr>
                <a:srgbClr val="C00000"/>
              </a:buClr>
              <a:buFont typeface="Wingdings" panose="05000000000000000000" pitchFamily="2" charset="2"/>
              <a:buChar char="q"/>
            </a:pPr>
            <a:endParaRPr lang="en-US" b="1" dirty="0">
              <a:solidFill>
                <a:srgbClr val="C00000"/>
              </a:solidFill>
            </a:endParaRPr>
          </a:p>
          <a:p>
            <a:pPr marL="463550" indent="-409575">
              <a:lnSpc>
                <a:spcPct val="100000"/>
              </a:lnSpc>
              <a:spcBef>
                <a:spcPts val="0"/>
              </a:spcBef>
              <a:buClr>
                <a:srgbClr val="C00000"/>
              </a:buClr>
              <a:buFont typeface="Arial" panose="020B0604020202020204" pitchFamily="34" charset="0"/>
              <a:buChar char="•"/>
            </a:pPr>
            <a:r>
              <a:rPr lang="en-US" sz="2400" dirty="0"/>
              <a:t>The following items are considered a piece of clothing when coding the dressing items: </a:t>
            </a:r>
          </a:p>
          <a:p>
            <a:pPr marL="814388" lvl="1" indent="-409575">
              <a:lnSpc>
                <a:spcPct val="100000"/>
              </a:lnSpc>
              <a:spcBef>
                <a:spcPts val="0"/>
              </a:spcBef>
              <a:buClr>
                <a:srgbClr val="C00000"/>
              </a:buClr>
              <a:buFont typeface="Arial" panose="020B0604020202020204" pitchFamily="34" charset="0"/>
              <a:buChar char="•"/>
            </a:pPr>
            <a:r>
              <a:rPr lang="en-US" sz="2200" b="1" dirty="0"/>
              <a:t>Other upper body dressing examples</a:t>
            </a:r>
            <a:r>
              <a:rPr lang="en-US" sz="2200" dirty="0"/>
              <a:t>: thoracic-lumbar-sacrum orthosis (TLSO), abdominal binder, back brace, stump sock/shrinker, upper body support device, neck support, hand or arm prosthetic/orthotic.</a:t>
            </a:r>
          </a:p>
          <a:p>
            <a:pPr marL="814388" lvl="1" indent="-409575">
              <a:lnSpc>
                <a:spcPct val="100000"/>
              </a:lnSpc>
              <a:spcBef>
                <a:spcPts val="0"/>
              </a:spcBef>
              <a:buClr>
                <a:srgbClr val="C00000"/>
              </a:buClr>
              <a:buFont typeface="Arial" panose="020B0604020202020204" pitchFamily="34" charset="0"/>
              <a:buChar char="•"/>
            </a:pPr>
            <a:endParaRPr lang="en-US" sz="2200" dirty="0"/>
          </a:p>
          <a:p>
            <a:pPr marL="814388" lvl="1" indent="-409575">
              <a:lnSpc>
                <a:spcPct val="100000"/>
              </a:lnSpc>
              <a:spcBef>
                <a:spcPts val="0"/>
              </a:spcBef>
              <a:buClr>
                <a:srgbClr val="C00000"/>
              </a:buClr>
              <a:buFont typeface="Arial" panose="020B0604020202020204" pitchFamily="34" charset="0"/>
              <a:buChar char="•"/>
            </a:pPr>
            <a:r>
              <a:rPr lang="en-US" sz="2200" b="1" dirty="0"/>
              <a:t>Other lower body dressing examples</a:t>
            </a:r>
            <a:r>
              <a:rPr lang="en-US" sz="2200" dirty="0"/>
              <a:t>: knee brace, elastic bandage, stump sock/shrinker, lower-limb prosthesis. o Footwear examples: ankle-foot orthosis (AFO), elastic bandages, foot orthotics, orthopedic walking boots, compression stockings (considered footwear because of dressing don/doff over foot).   </a:t>
            </a:r>
          </a:p>
          <a:p>
            <a:pPr marL="463550" indent="-409575">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42</a:t>
            </a:fld>
            <a:endParaRPr lang="en-US" dirty="0"/>
          </a:p>
        </p:txBody>
      </p:sp>
    </p:spTree>
    <p:extLst>
      <p:ext uri="{BB962C8B-B14F-4D97-AF65-F5344CB8AC3E}">
        <p14:creationId xmlns:p14="http://schemas.microsoft.com/office/powerpoint/2010/main" val="4036279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a:t>
            </a:r>
          </a:p>
        </p:txBody>
      </p:sp>
      <p:sp>
        <p:nvSpPr>
          <p:cNvPr id="5" name="Rectangle 2"/>
          <p:cNvSpPr txBox="1">
            <a:spLocks noChangeArrowheads="1"/>
          </p:cNvSpPr>
          <p:nvPr/>
        </p:nvSpPr>
        <p:spPr bwMode="auto">
          <a:xfrm>
            <a:off x="381000" y="1066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2400" b="1" dirty="0">
                <a:solidFill>
                  <a:srgbClr val="C00000"/>
                </a:solidFill>
              </a:rPr>
              <a:t>Coding Tips for – Upper Body Dressing</a:t>
            </a:r>
          </a:p>
          <a:p>
            <a:pPr marL="463550" indent="-409575">
              <a:lnSpc>
                <a:spcPct val="100000"/>
              </a:lnSpc>
              <a:spcBef>
                <a:spcPts val="0"/>
              </a:spcBef>
              <a:buClr>
                <a:srgbClr val="C00000"/>
              </a:buClr>
              <a:buFont typeface="Wingdings" panose="05000000000000000000" pitchFamily="2" charset="2"/>
              <a:buChar char="q"/>
            </a:pPr>
            <a:endParaRPr lang="en-US" sz="2400" b="1" dirty="0"/>
          </a:p>
          <a:p>
            <a:pPr marL="463550" indent="-409575">
              <a:lnSpc>
                <a:spcPct val="100000"/>
              </a:lnSpc>
              <a:spcBef>
                <a:spcPts val="0"/>
              </a:spcBef>
              <a:buClr>
                <a:srgbClr val="C00000"/>
              </a:buClr>
              <a:buFont typeface="Arial" panose="020B0604020202020204" pitchFamily="34" charset="0"/>
              <a:buChar char="•"/>
            </a:pPr>
            <a:r>
              <a:rPr lang="en-US" dirty="0"/>
              <a:t>Includes bra, undershirt, button-down  shirt, pullover shirt, dresses, sweatshirt, sweater, nightgown </a:t>
            </a:r>
            <a:r>
              <a:rPr lang="en-US" b="1" u="sng" dirty="0"/>
              <a:t>(NOT hospital gown), </a:t>
            </a:r>
            <a:r>
              <a:rPr lang="en-US" dirty="0"/>
              <a:t>and pajama top </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Arial" panose="020B0604020202020204" pitchFamily="34" charset="0"/>
              <a:buChar char="•"/>
            </a:pPr>
            <a:r>
              <a:rPr lang="en-US" dirty="0"/>
              <a:t>If the patient dresses himself or herself and a helper retrieves or puts away the patient’s clothing, then code 05, Setup or clean-up assistance.</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Arial" panose="020B0604020202020204" pitchFamily="34" charset="0"/>
              <a:buChar char="•"/>
            </a:pPr>
            <a:r>
              <a:rPr lang="en-US" dirty="0"/>
              <a:t>Helper assistance with buttons and/or fasteners is considered touching assistance = 04</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Arial" panose="020B0604020202020204" pitchFamily="34" charset="0"/>
              <a:buChar char="•"/>
            </a:pPr>
            <a:r>
              <a:rPr lang="en-US" dirty="0"/>
              <a:t>For both upper &amp; lower - If donning and doffing an elastic bandage, elastic stockings, or an orthosis or prosthesis occurs while the patient is dressing/undressing, then count the elastic bandage/elastic stocking/orthotic/prosthesis as a piece of clothing when determining the amount of assistance the patient needs when coding the dressing item. </a:t>
            </a:r>
          </a:p>
          <a:p>
            <a:pPr marL="463550" indent="-409575">
              <a:lnSpc>
                <a:spcPct val="100000"/>
              </a:lnSpc>
              <a:spcBef>
                <a:spcPts val="0"/>
              </a:spcBef>
              <a:buClr>
                <a:srgbClr val="C00000"/>
              </a:buClr>
              <a:buFont typeface="Arial" panose="020B0604020202020204" pitchFamily="34" charset="0"/>
              <a:buChar char="•"/>
            </a:pPr>
            <a:endParaRPr lang="en-US" sz="2400" dirty="0"/>
          </a:p>
          <a:p>
            <a:pPr marL="463550" indent="-409575">
              <a:lnSpc>
                <a:spcPct val="100000"/>
              </a:lnSpc>
              <a:spcBef>
                <a:spcPts val="0"/>
              </a:spcBef>
              <a:buClr>
                <a:srgbClr val="C00000"/>
              </a:buClr>
              <a:buFont typeface="Arial" panose="020B0604020202020204" pitchFamily="34" charset="0"/>
              <a:buChar char="•"/>
            </a:pPr>
            <a:endParaRPr lang="en-US" sz="2800" dirty="0"/>
          </a:p>
          <a:p>
            <a:pPr marL="463550" indent="-409575">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43</a:t>
            </a:fld>
            <a:endParaRPr lang="en-US" dirty="0"/>
          </a:p>
        </p:txBody>
      </p:sp>
    </p:spTree>
    <p:extLst>
      <p:ext uri="{BB962C8B-B14F-4D97-AF65-F5344CB8AC3E}">
        <p14:creationId xmlns:p14="http://schemas.microsoft.com/office/powerpoint/2010/main" val="982271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a:t>
            </a:r>
          </a:p>
        </p:txBody>
      </p:sp>
      <p:sp>
        <p:nvSpPr>
          <p:cNvPr id="5" name="Rectangle 2"/>
          <p:cNvSpPr txBox="1">
            <a:spLocks noChangeArrowheads="1"/>
          </p:cNvSpPr>
          <p:nvPr/>
        </p:nvSpPr>
        <p:spPr bwMode="auto">
          <a:xfrm>
            <a:off x="381000" y="1066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2400" b="1" dirty="0">
                <a:solidFill>
                  <a:srgbClr val="C00000"/>
                </a:solidFill>
              </a:rPr>
              <a:t>Coding Tips for – Lower Body Dressing</a:t>
            </a:r>
          </a:p>
          <a:p>
            <a:pPr marL="463550" indent="-409575">
              <a:lnSpc>
                <a:spcPct val="100000"/>
              </a:lnSpc>
              <a:spcBef>
                <a:spcPts val="0"/>
              </a:spcBef>
              <a:buClr>
                <a:srgbClr val="C00000"/>
              </a:buClr>
              <a:buFont typeface="Wingdings" panose="05000000000000000000" pitchFamily="2" charset="2"/>
              <a:buChar char="q"/>
            </a:pPr>
            <a:endParaRPr lang="en-US" sz="2400" b="1" dirty="0"/>
          </a:p>
          <a:p>
            <a:pPr marL="463550" indent="-409575">
              <a:lnSpc>
                <a:spcPct val="100000"/>
              </a:lnSpc>
              <a:spcBef>
                <a:spcPts val="0"/>
              </a:spcBef>
              <a:buClr>
                <a:srgbClr val="C00000"/>
              </a:buClr>
              <a:buFont typeface="Arial" panose="020B0604020202020204" pitchFamily="34" charset="0"/>
              <a:buChar char="•"/>
            </a:pPr>
            <a:r>
              <a:rPr lang="en-US" dirty="0"/>
              <a:t>Helper assistance with buttons and/or fasteners is considered touching assistance = 04</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Arial" panose="020B0604020202020204" pitchFamily="34" charset="0"/>
              <a:buChar char="•"/>
            </a:pPr>
            <a:r>
              <a:rPr lang="en-US" dirty="0"/>
              <a:t>Includes underwear, incontinence brief, slacks, short, capri pants, pajama bottoms, and skirts</a:t>
            </a:r>
          </a:p>
          <a:p>
            <a:pPr marL="463550" indent="-409575">
              <a:lnSpc>
                <a:spcPct val="100000"/>
              </a:lnSpc>
              <a:spcBef>
                <a:spcPts val="0"/>
              </a:spcBef>
              <a:buClr>
                <a:srgbClr val="C00000"/>
              </a:buClr>
              <a:buFont typeface="Arial" panose="020B0604020202020204" pitchFamily="34" charset="0"/>
              <a:buChar char="•"/>
            </a:pPr>
            <a:endParaRPr lang="en-US" dirty="0"/>
          </a:p>
          <a:p>
            <a:pPr marL="814388" lvl="1" indent="-409575">
              <a:lnSpc>
                <a:spcPct val="100000"/>
              </a:lnSpc>
              <a:spcBef>
                <a:spcPts val="0"/>
              </a:spcBef>
              <a:buClr>
                <a:srgbClr val="C00000"/>
              </a:buClr>
              <a:buFont typeface="Arial" panose="020B0604020202020204" pitchFamily="34" charset="0"/>
              <a:buChar char="•"/>
            </a:pPr>
            <a:r>
              <a:rPr lang="en-US" sz="2000" dirty="0"/>
              <a:t>Other examples: knee brace, elastic bandage, stump sock/shrinker, lower-limb prosthesis </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44</a:t>
            </a:fld>
            <a:endParaRPr lang="en-US" dirty="0"/>
          </a:p>
        </p:txBody>
      </p:sp>
    </p:spTree>
    <p:extLst>
      <p:ext uri="{BB962C8B-B14F-4D97-AF65-F5344CB8AC3E}">
        <p14:creationId xmlns:p14="http://schemas.microsoft.com/office/powerpoint/2010/main" val="3129651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a:t>
            </a:r>
          </a:p>
        </p:txBody>
      </p:sp>
      <p:sp>
        <p:nvSpPr>
          <p:cNvPr id="5" name="Rectangle 2"/>
          <p:cNvSpPr txBox="1">
            <a:spLocks noChangeArrowheads="1"/>
          </p:cNvSpPr>
          <p:nvPr/>
        </p:nvSpPr>
        <p:spPr bwMode="auto">
          <a:xfrm>
            <a:off x="152400" y="914400"/>
            <a:ext cx="8686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b="1" dirty="0">
                <a:solidFill>
                  <a:srgbClr val="C00000"/>
                </a:solidFill>
              </a:rPr>
              <a:t>Coding Tips - Putting on/taking off Footwear  </a:t>
            </a:r>
          </a:p>
          <a:p>
            <a:pPr marL="463550" indent="-409575">
              <a:lnSpc>
                <a:spcPct val="100000"/>
              </a:lnSpc>
              <a:spcBef>
                <a:spcPts val="0"/>
              </a:spcBef>
              <a:buClr>
                <a:srgbClr val="C00000"/>
              </a:buClr>
              <a:buFont typeface="Arial" panose="020B0604020202020204" pitchFamily="34" charset="0"/>
              <a:buChar char="•"/>
            </a:pPr>
            <a:endParaRPr lang="en-US" sz="1600" dirty="0"/>
          </a:p>
          <a:p>
            <a:pPr marL="463550" indent="-409575">
              <a:lnSpc>
                <a:spcPct val="100000"/>
              </a:lnSpc>
              <a:spcBef>
                <a:spcPts val="0"/>
              </a:spcBef>
              <a:buClr>
                <a:srgbClr val="C00000"/>
              </a:buClr>
              <a:buFont typeface="Arial" panose="020B0604020202020204" pitchFamily="34" charset="0"/>
              <a:buChar char="•"/>
            </a:pPr>
            <a:r>
              <a:rPr lang="en-US" sz="1600" dirty="0"/>
              <a:t>Includes socks, shoes, boots, and running shoes </a:t>
            </a:r>
          </a:p>
          <a:p>
            <a:pPr marL="814388" lvl="1" indent="-242888">
              <a:lnSpc>
                <a:spcPct val="100000"/>
              </a:lnSpc>
              <a:spcBef>
                <a:spcPts val="0"/>
              </a:spcBef>
              <a:buClr>
                <a:srgbClr val="C00000"/>
              </a:buClr>
              <a:buFont typeface="Arial" panose="020B0604020202020204" pitchFamily="34" charset="0"/>
              <a:buChar char="•"/>
            </a:pPr>
            <a:r>
              <a:rPr lang="en-US" sz="1400" dirty="0"/>
              <a:t>Other examples: ankle-foot orthosis (AFO), elastic bandages, foot orthotics, orthopedic walking shoes, compression stocking (on and off over foot) – Amputees may not have footwear as shoe attached </a:t>
            </a:r>
          </a:p>
          <a:p>
            <a:pPr marL="463550" indent="-406400">
              <a:lnSpc>
                <a:spcPct val="100000"/>
              </a:lnSpc>
              <a:spcBef>
                <a:spcPts val="0"/>
              </a:spcBef>
              <a:buClr>
                <a:srgbClr val="C00000"/>
              </a:buClr>
              <a:buFont typeface="Arial" panose="020B0604020202020204" pitchFamily="34" charset="0"/>
              <a:buChar char="•"/>
            </a:pPr>
            <a:endParaRPr lang="en-US" sz="1600" dirty="0"/>
          </a:p>
          <a:p>
            <a:pPr marL="463550" indent="-406400">
              <a:lnSpc>
                <a:spcPct val="100000"/>
              </a:lnSpc>
              <a:spcBef>
                <a:spcPts val="0"/>
              </a:spcBef>
              <a:buClr>
                <a:srgbClr val="C00000"/>
              </a:buClr>
              <a:buFont typeface="Arial" panose="020B0604020202020204" pitchFamily="34" charset="0"/>
              <a:buChar char="•"/>
            </a:pPr>
            <a:r>
              <a:rPr lang="en-US" sz="1600" b="1" dirty="0"/>
              <a:t>For patients with bilateral lower extremity amputations </a:t>
            </a:r>
            <a:r>
              <a:rPr lang="en-US" sz="1600" dirty="0"/>
              <a:t>with or without use of prostheses, the activity of putting on/taking off footwear may not occur. For example, the socks and shoes may be attached to the prosthesis associated with the upper or lower leg. </a:t>
            </a:r>
          </a:p>
          <a:p>
            <a:pPr marL="742950" lvl="1" indent="-285750" eaLnBrk="1" hangingPunct="1">
              <a:buClr>
                <a:srgbClr val="990000"/>
              </a:buClr>
              <a:buFont typeface="Arial" panose="020B0604020202020204" pitchFamily="34" charset="0"/>
              <a:buChar char="•"/>
              <a:defRPr/>
            </a:pPr>
            <a:r>
              <a:rPr lang="en-US" sz="1400" dirty="0"/>
              <a:t>If the patient performed the activity of putting on/taking off footwear immediately prior to the current illness, exacerbation, or injury, code as 88, Not attempted due to medical condition or safety concerns. </a:t>
            </a:r>
          </a:p>
          <a:p>
            <a:pPr marL="742950" lvl="1" indent="-285750" eaLnBrk="1" hangingPunct="1">
              <a:buClr>
                <a:srgbClr val="990000"/>
              </a:buClr>
              <a:buFont typeface="Arial" panose="020B0604020202020204" pitchFamily="34" charset="0"/>
              <a:buChar char="•"/>
              <a:defRPr/>
            </a:pPr>
            <a:r>
              <a:rPr lang="en-US" sz="1400" dirty="0"/>
              <a:t>If the patient did not perform the activity of putting on/taking off footwear immediately prior to the current illness, exacerbation, or injury because the patient had bilateral lower-extremity amputations and the activity of putting on/taking off footwear was not performed during the assessment period, code as 09, Not applicable</a:t>
            </a:r>
          </a:p>
          <a:p>
            <a:pPr marL="457200" indent="-400050" eaLnBrk="1" hangingPunct="1">
              <a:buClr>
                <a:srgbClr val="990000"/>
              </a:buClr>
              <a:buFont typeface="Arial" panose="020B0604020202020204" pitchFamily="34" charset="0"/>
              <a:buChar char="•"/>
              <a:defRPr/>
            </a:pPr>
            <a:endParaRPr lang="en-US" sz="1600" dirty="0"/>
          </a:p>
          <a:p>
            <a:pPr marL="457200" indent="-400050" eaLnBrk="1" hangingPunct="1">
              <a:buClr>
                <a:srgbClr val="990000"/>
              </a:buClr>
              <a:buFont typeface="Arial" panose="020B0604020202020204" pitchFamily="34" charset="0"/>
              <a:buChar char="•"/>
              <a:defRPr/>
            </a:pPr>
            <a:r>
              <a:rPr lang="en-US" sz="1600" b="1" dirty="0"/>
              <a:t>For patients with a single lower extremity amputation </a:t>
            </a:r>
            <a:r>
              <a:rPr lang="en-US" sz="1600" dirty="0"/>
              <a:t>with or without use of a prosthesis, the activity of putting on/taking off footwear could apply to the intact limb or both the limb with the prosthesis and the intact limb. </a:t>
            </a:r>
          </a:p>
          <a:p>
            <a:pPr marL="742950" lvl="1" indent="-285750" eaLnBrk="1" hangingPunct="1">
              <a:buClr>
                <a:srgbClr val="990000"/>
              </a:buClr>
              <a:buFont typeface="Arial" panose="020B0604020202020204" pitchFamily="34" charset="0"/>
              <a:buChar char="•"/>
              <a:defRPr/>
            </a:pPr>
            <a:r>
              <a:rPr lang="en-US" sz="1400" dirty="0"/>
              <a:t>If the patient performed the activity of putting on/taking off footwear for the intact limb only, then code based upon the amount of assistance needed to complete the activity. </a:t>
            </a:r>
          </a:p>
          <a:p>
            <a:pPr marL="742950" lvl="1" indent="-285750" eaLnBrk="1" hangingPunct="1">
              <a:buClr>
                <a:srgbClr val="990000"/>
              </a:buClr>
              <a:buFont typeface="Arial" panose="020B0604020202020204" pitchFamily="34" charset="0"/>
              <a:buChar char="•"/>
              <a:defRPr/>
            </a:pPr>
            <a:r>
              <a:rPr lang="en-US" sz="1400" dirty="0"/>
              <a:t>If the patient performed the activity of putting on/taking off footwear for both the intact limb and the prosthetic limb, then code based upon the amount of assistance needed to complete the activity.</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45</a:t>
            </a:fld>
            <a:endParaRPr lang="en-US" dirty="0"/>
          </a:p>
        </p:txBody>
      </p:sp>
    </p:spTree>
    <p:extLst>
      <p:ext uri="{BB962C8B-B14F-4D97-AF65-F5344CB8AC3E}">
        <p14:creationId xmlns:p14="http://schemas.microsoft.com/office/powerpoint/2010/main" val="2139726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48E064-F906-420E-9F07-4E32AB978E5A}"/>
              </a:ext>
            </a:extLst>
          </p:cNvPr>
          <p:cNvPicPr>
            <a:picLocks noChangeAspect="1"/>
          </p:cNvPicPr>
          <p:nvPr/>
        </p:nvPicPr>
        <p:blipFill>
          <a:blip r:embed="rId3"/>
          <a:stretch>
            <a:fillRect/>
          </a:stretch>
        </p:blipFill>
        <p:spPr>
          <a:xfrm>
            <a:off x="381000" y="1078973"/>
            <a:ext cx="8162247" cy="5169423"/>
          </a:xfrm>
          <a:prstGeom prst="rect">
            <a:avLst/>
          </a:prstGeom>
        </p:spPr>
      </p:pic>
      <p:sp>
        <p:nvSpPr>
          <p:cNvPr id="4" name="Title 3"/>
          <p:cNvSpPr>
            <a:spLocks noGrp="1"/>
          </p:cNvSpPr>
          <p:nvPr>
            <p:ph type="title"/>
          </p:nvPr>
        </p:nvSpPr>
        <p:spPr>
          <a:xfrm>
            <a:off x="228600" y="304800"/>
            <a:ext cx="8686800" cy="381000"/>
          </a:xfrm>
        </p:spPr>
        <p:txBody>
          <a:bodyPr/>
          <a:lstStyle/>
          <a:p>
            <a:r>
              <a:rPr lang="en-US" b="1" dirty="0">
                <a:solidFill>
                  <a:srgbClr val="C00000"/>
                </a:solidFill>
              </a:rPr>
              <a:t>Self Care &amp; Mobility Items To Be Coded (cont’)</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46</a:t>
            </a:fld>
            <a:endParaRPr lang="en-US" dirty="0"/>
          </a:p>
        </p:txBody>
      </p:sp>
      <p:cxnSp>
        <p:nvCxnSpPr>
          <p:cNvPr id="6" name="Straight Connector 5">
            <a:extLst>
              <a:ext uri="{FF2B5EF4-FFF2-40B4-BE49-F238E27FC236}">
                <a16:creationId xmlns:a16="http://schemas.microsoft.com/office/drawing/2014/main" id="{7842DCC0-0A58-4B4C-B40F-F4741CFFD28D}"/>
              </a:ext>
            </a:extLst>
          </p:cNvPr>
          <p:cNvCxnSpPr>
            <a:cxnSpLocks/>
          </p:cNvCxnSpPr>
          <p:nvPr/>
        </p:nvCxnSpPr>
        <p:spPr>
          <a:xfrm>
            <a:off x="1447800" y="3124200"/>
            <a:ext cx="76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08C66A0-EA65-4055-86ED-6F24471430D2}"/>
              </a:ext>
            </a:extLst>
          </p:cNvPr>
          <p:cNvCxnSpPr>
            <a:cxnSpLocks/>
          </p:cNvCxnSpPr>
          <p:nvPr/>
        </p:nvCxnSpPr>
        <p:spPr>
          <a:xfrm>
            <a:off x="3170599" y="3422964"/>
            <a:ext cx="246820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0EBF485-DEEC-4046-888D-910F4D00AF64}"/>
              </a:ext>
            </a:extLst>
          </p:cNvPr>
          <p:cNvCxnSpPr>
            <a:cxnSpLocks/>
          </p:cNvCxnSpPr>
          <p:nvPr/>
        </p:nvCxnSpPr>
        <p:spPr>
          <a:xfrm>
            <a:off x="3818299" y="3962400"/>
            <a:ext cx="2514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AF7931A-DE7B-4073-8DDD-9A68E261E516}"/>
              </a:ext>
            </a:extLst>
          </p:cNvPr>
          <p:cNvCxnSpPr>
            <a:cxnSpLocks/>
          </p:cNvCxnSpPr>
          <p:nvPr/>
        </p:nvCxnSpPr>
        <p:spPr>
          <a:xfrm>
            <a:off x="3276600" y="3124200"/>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1F9040-07CE-478E-82FD-6810A81578B0}"/>
              </a:ext>
            </a:extLst>
          </p:cNvPr>
          <p:cNvCxnSpPr>
            <a:cxnSpLocks/>
          </p:cNvCxnSpPr>
          <p:nvPr/>
        </p:nvCxnSpPr>
        <p:spPr>
          <a:xfrm>
            <a:off x="6781800" y="4724400"/>
            <a:ext cx="16383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2CD7143-EF6F-4EFF-9C3E-70F3E50DA77F}"/>
              </a:ext>
            </a:extLst>
          </p:cNvPr>
          <p:cNvSpPr/>
          <p:nvPr/>
        </p:nvSpPr>
        <p:spPr>
          <a:xfrm>
            <a:off x="6705600" y="2120726"/>
            <a:ext cx="2209800" cy="546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Lying flat on bed at level  normal for that pt.</a:t>
            </a:r>
            <a:endParaRPr lang="en-US" dirty="0"/>
          </a:p>
        </p:txBody>
      </p:sp>
      <p:cxnSp>
        <p:nvCxnSpPr>
          <p:cNvPr id="12" name="Straight Connector 11">
            <a:extLst>
              <a:ext uri="{FF2B5EF4-FFF2-40B4-BE49-F238E27FC236}">
                <a16:creationId xmlns:a16="http://schemas.microsoft.com/office/drawing/2014/main" id="{61AAFBED-C9F6-4058-AB41-335D41608F1F}"/>
              </a:ext>
            </a:extLst>
          </p:cNvPr>
          <p:cNvCxnSpPr>
            <a:cxnSpLocks/>
          </p:cNvCxnSpPr>
          <p:nvPr/>
        </p:nvCxnSpPr>
        <p:spPr>
          <a:xfrm>
            <a:off x="2434628" y="5257800"/>
            <a:ext cx="3352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0DEDEC2-37A6-4719-99C3-E52B9608C20D}"/>
              </a:ext>
            </a:extLst>
          </p:cNvPr>
          <p:cNvCxnSpPr>
            <a:cxnSpLocks/>
          </p:cNvCxnSpPr>
          <p:nvPr/>
        </p:nvCxnSpPr>
        <p:spPr>
          <a:xfrm>
            <a:off x="3962400" y="2057400"/>
            <a:ext cx="40233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6E59DB-0EE1-4C56-A34D-E43CE1F86524}"/>
              </a:ext>
            </a:extLst>
          </p:cNvPr>
          <p:cNvCxnSpPr>
            <a:cxnSpLocks/>
          </p:cNvCxnSpPr>
          <p:nvPr/>
        </p:nvCxnSpPr>
        <p:spPr>
          <a:xfrm>
            <a:off x="4724400" y="2971800"/>
            <a:ext cx="36957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3CCE176-73CA-4F1D-99B0-9AB7F9EE48AC}"/>
              </a:ext>
            </a:extLst>
          </p:cNvPr>
          <p:cNvSpPr/>
          <p:nvPr/>
        </p:nvSpPr>
        <p:spPr>
          <a:xfrm>
            <a:off x="4419600" y="2958926"/>
            <a:ext cx="4419600" cy="165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Flat on floor or on stool if bed cannot be adjusted</a:t>
            </a:r>
            <a:endParaRPr lang="en-US" dirty="0"/>
          </a:p>
        </p:txBody>
      </p:sp>
      <p:cxnSp>
        <p:nvCxnSpPr>
          <p:cNvPr id="19" name="Straight Connector 18">
            <a:extLst>
              <a:ext uri="{FF2B5EF4-FFF2-40B4-BE49-F238E27FC236}">
                <a16:creationId xmlns:a16="http://schemas.microsoft.com/office/drawing/2014/main" id="{CC0FAABE-A8A9-4CE0-A87E-F6F6299B4974}"/>
              </a:ext>
            </a:extLst>
          </p:cNvPr>
          <p:cNvCxnSpPr>
            <a:cxnSpLocks/>
          </p:cNvCxnSpPr>
          <p:nvPr/>
        </p:nvCxnSpPr>
        <p:spPr>
          <a:xfrm>
            <a:off x="3200400" y="4343400"/>
            <a:ext cx="246820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AC01A5C-D26F-4672-A8BE-63677F88BE9A}"/>
              </a:ext>
            </a:extLst>
          </p:cNvPr>
          <p:cNvCxnSpPr>
            <a:cxnSpLocks/>
          </p:cNvCxnSpPr>
          <p:nvPr/>
        </p:nvCxnSpPr>
        <p:spPr>
          <a:xfrm>
            <a:off x="1371600" y="4876800"/>
            <a:ext cx="2362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36F6A25-F355-46FC-AB90-6E1F01DF859C}"/>
              </a:ext>
            </a:extLst>
          </p:cNvPr>
          <p:cNvCxnSpPr>
            <a:cxnSpLocks/>
          </p:cNvCxnSpPr>
          <p:nvPr/>
        </p:nvCxnSpPr>
        <p:spPr>
          <a:xfrm>
            <a:off x="1905000" y="5715000"/>
            <a:ext cx="1447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31C67FE-3F6C-4968-AA6D-8BF285CC238F}"/>
              </a:ext>
            </a:extLst>
          </p:cNvPr>
          <p:cNvCxnSpPr>
            <a:cxnSpLocks/>
          </p:cNvCxnSpPr>
          <p:nvPr/>
        </p:nvCxnSpPr>
        <p:spPr>
          <a:xfrm>
            <a:off x="2587028" y="6096000"/>
            <a:ext cx="3352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17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a:t>
            </a:r>
          </a:p>
        </p:txBody>
      </p:sp>
      <p:sp>
        <p:nvSpPr>
          <p:cNvPr id="5" name="Rectangle 2"/>
          <p:cNvSpPr txBox="1">
            <a:spLocks noChangeArrowheads="1"/>
          </p:cNvSpPr>
          <p:nvPr/>
        </p:nvSpPr>
        <p:spPr bwMode="auto">
          <a:xfrm>
            <a:off x="304800" y="914400"/>
            <a:ext cx="838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1800" b="1" dirty="0">
                <a:solidFill>
                  <a:srgbClr val="C00000"/>
                </a:solidFill>
              </a:rPr>
              <a:t>Coding Tips for – Rolling Left and Right</a:t>
            </a:r>
          </a:p>
          <a:p>
            <a:pPr marL="814388" lvl="1" indent="-409575">
              <a:lnSpc>
                <a:spcPct val="100000"/>
              </a:lnSpc>
              <a:spcBef>
                <a:spcPts val="0"/>
              </a:spcBef>
              <a:buClr>
                <a:srgbClr val="C00000"/>
              </a:buClr>
              <a:buFont typeface="Arial" panose="020B0604020202020204" pitchFamily="34" charset="0"/>
              <a:buChar char="•"/>
            </a:pPr>
            <a:r>
              <a:rPr lang="en-US" sz="1600" dirty="0"/>
              <a:t>Patient demonstrates being able to lie on back and turn left, return to back and turn to right then return to the back – must be able to do both w/out assistance – if he can do 1 side but not the other, level at how much assistance did you have to give. </a:t>
            </a:r>
          </a:p>
          <a:p>
            <a:pPr marL="814388" lvl="1" indent="-409575">
              <a:lnSpc>
                <a:spcPct val="100000"/>
              </a:lnSpc>
              <a:spcBef>
                <a:spcPts val="0"/>
              </a:spcBef>
              <a:buClr>
                <a:srgbClr val="C00000"/>
              </a:buClr>
              <a:buFont typeface="Arial" panose="020B0604020202020204" pitchFamily="34" charset="0"/>
              <a:buChar char="•"/>
            </a:pPr>
            <a:r>
              <a:rPr lang="en-US" sz="1600" dirty="0"/>
              <a:t>If can go one side but not the other due to pain or tubes </a:t>
            </a:r>
            <a:r>
              <a:rPr lang="en-US" sz="1600" dirty="0" err="1"/>
              <a:t>etc</a:t>
            </a:r>
            <a:r>
              <a:rPr lang="en-US" sz="1600" dirty="0"/>
              <a:t> then put 88 </a:t>
            </a:r>
          </a:p>
          <a:p>
            <a:pPr marL="463550" indent="-409575">
              <a:lnSpc>
                <a:spcPct val="100000"/>
              </a:lnSpc>
              <a:spcBef>
                <a:spcPts val="0"/>
              </a:spcBef>
              <a:buClr>
                <a:srgbClr val="C00000"/>
              </a:buClr>
              <a:buFont typeface="Wingdings" panose="05000000000000000000" pitchFamily="2" charset="2"/>
              <a:buChar char="q"/>
            </a:pPr>
            <a:endParaRPr lang="en-US" sz="1800" b="1" dirty="0">
              <a:solidFill>
                <a:srgbClr val="C00000"/>
              </a:solidFill>
            </a:endParaRPr>
          </a:p>
          <a:p>
            <a:pPr marL="463550" indent="-409575">
              <a:lnSpc>
                <a:spcPct val="100000"/>
              </a:lnSpc>
              <a:spcBef>
                <a:spcPts val="0"/>
              </a:spcBef>
              <a:buClr>
                <a:srgbClr val="C00000"/>
              </a:buClr>
              <a:buFont typeface="Wingdings" panose="05000000000000000000" pitchFamily="2" charset="2"/>
              <a:buChar char="q"/>
            </a:pPr>
            <a:r>
              <a:rPr lang="en-US" sz="1800" b="1" dirty="0">
                <a:solidFill>
                  <a:srgbClr val="C00000"/>
                </a:solidFill>
              </a:rPr>
              <a:t>Coding Tips for – Sitting to Lying Flat</a:t>
            </a:r>
          </a:p>
          <a:p>
            <a:pPr marL="814388" lvl="1" indent="-409575">
              <a:lnSpc>
                <a:spcPct val="100000"/>
              </a:lnSpc>
              <a:spcBef>
                <a:spcPts val="0"/>
              </a:spcBef>
              <a:buClr>
                <a:srgbClr val="C00000"/>
              </a:buClr>
              <a:buFont typeface="Arial" panose="020B0604020202020204" pitchFamily="34" charset="0"/>
              <a:buChar char="•"/>
            </a:pPr>
            <a:r>
              <a:rPr lang="en-US" sz="1600" dirty="0"/>
              <a:t>Lying Flat = to what is usual for that patient – if they need bed up at 30 % due to breathing issues then that is “their flat” </a:t>
            </a:r>
          </a:p>
          <a:p>
            <a:pPr marL="463550" indent="-409575">
              <a:lnSpc>
                <a:spcPct val="100000"/>
              </a:lnSpc>
              <a:spcBef>
                <a:spcPts val="0"/>
              </a:spcBef>
              <a:buClr>
                <a:srgbClr val="C00000"/>
              </a:buClr>
              <a:buFont typeface="Arial" panose="020B0604020202020204" pitchFamily="34" charset="0"/>
              <a:buChar char="•"/>
            </a:pPr>
            <a:endParaRPr lang="en-US" sz="1800" b="1" dirty="0"/>
          </a:p>
          <a:p>
            <a:pPr marL="463550" indent="-409575">
              <a:lnSpc>
                <a:spcPct val="100000"/>
              </a:lnSpc>
              <a:spcBef>
                <a:spcPts val="0"/>
              </a:spcBef>
              <a:buClr>
                <a:srgbClr val="C00000"/>
              </a:buClr>
              <a:buFont typeface="Wingdings" panose="05000000000000000000" pitchFamily="2" charset="2"/>
              <a:buChar char="q"/>
            </a:pPr>
            <a:r>
              <a:rPr lang="en-US" sz="1800" b="1" dirty="0">
                <a:solidFill>
                  <a:srgbClr val="C00000"/>
                </a:solidFill>
              </a:rPr>
              <a:t>Coding Tips for - Lying to Sitting on Side of Bed</a:t>
            </a:r>
          </a:p>
          <a:p>
            <a:pPr marL="814388" lvl="1" indent="-409575">
              <a:lnSpc>
                <a:spcPct val="100000"/>
              </a:lnSpc>
              <a:spcBef>
                <a:spcPts val="0"/>
              </a:spcBef>
              <a:buClr>
                <a:srgbClr val="C00000"/>
              </a:buClr>
              <a:buFont typeface="Arial" panose="020B0604020202020204" pitchFamily="34" charset="0"/>
              <a:buChar char="•"/>
            </a:pPr>
            <a:r>
              <a:rPr lang="en-US" sz="1600" dirty="0"/>
              <a:t>Lying to sitting on side of bed, indicates that the patient transitions from lying on his/her back to sitting on the side of the bed with feet flat on the floor and sitting upright on the bed without back support. </a:t>
            </a:r>
          </a:p>
          <a:p>
            <a:pPr marL="814388" lvl="1" indent="-409575">
              <a:lnSpc>
                <a:spcPct val="100000"/>
              </a:lnSpc>
              <a:spcBef>
                <a:spcPts val="0"/>
              </a:spcBef>
              <a:buClr>
                <a:srgbClr val="C00000"/>
              </a:buClr>
              <a:buFont typeface="Arial" panose="020B0604020202020204" pitchFamily="34" charset="0"/>
              <a:buChar char="•"/>
            </a:pPr>
            <a:r>
              <a:rPr lang="en-US" sz="1600" dirty="0"/>
              <a:t>The clinician is to assess the patient’s ability to perform each of the tasks within this activity and determine how much support the patient requires to complete the activity.</a:t>
            </a:r>
          </a:p>
          <a:p>
            <a:pPr marL="814388" lvl="1" indent="-409575">
              <a:lnSpc>
                <a:spcPct val="100000"/>
              </a:lnSpc>
              <a:spcBef>
                <a:spcPts val="0"/>
              </a:spcBef>
              <a:buClr>
                <a:srgbClr val="C00000"/>
              </a:buClr>
              <a:buFont typeface="Arial" panose="020B0604020202020204" pitchFamily="34" charset="0"/>
              <a:buChar char="•"/>
            </a:pPr>
            <a:r>
              <a:rPr lang="en-US" sz="1600" dirty="0"/>
              <a:t>Clinical judgment should be used to determine what is considered a “lying” position for that patient.</a:t>
            </a:r>
          </a:p>
          <a:p>
            <a:pPr marL="814388" lvl="1" indent="-409575">
              <a:lnSpc>
                <a:spcPct val="100000"/>
              </a:lnSpc>
              <a:spcBef>
                <a:spcPts val="0"/>
              </a:spcBef>
              <a:buClr>
                <a:srgbClr val="C00000"/>
              </a:buClr>
              <a:buFont typeface="Arial" panose="020B0604020202020204" pitchFamily="34" charset="0"/>
              <a:buChar char="•"/>
            </a:pPr>
            <a:r>
              <a:rPr lang="en-US" sz="1600" dirty="0"/>
              <a:t>If the patient’s feet do not reach the floor upon lying to sitting, the clinician will determine if a bed height adjustment or a foot stool is required to accommodate foot placement on the floor/footstool.</a:t>
            </a:r>
          </a:p>
          <a:p>
            <a:pPr marL="814388" lvl="1" indent="-409575">
              <a:lnSpc>
                <a:spcPct val="100000"/>
              </a:lnSpc>
              <a:spcBef>
                <a:spcPts val="0"/>
              </a:spcBef>
              <a:buClr>
                <a:srgbClr val="C00000"/>
              </a:buClr>
              <a:buFont typeface="Arial" panose="020B0604020202020204" pitchFamily="34" charset="0"/>
              <a:buChar char="•"/>
            </a:pPr>
            <a:r>
              <a:rPr lang="en-US" sz="1600" dirty="0"/>
              <a:t>Back support refers to an object or person providing support of the patient’s back.</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47</a:t>
            </a:fld>
            <a:endParaRPr lang="en-US" dirty="0"/>
          </a:p>
        </p:txBody>
      </p:sp>
      <p:cxnSp>
        <p:nvCxnSpPr>
          <p:cNvPr id="9" name="Straight Connector 8">
            <a:extLst>
              <a:ext uri="{FF2B5EF4-FFF2-40B4-BE49-F238E27FC236}">
                <a16:creationId xmlns:a16="http://schemas.microsoft.com/office/drawing/2014/main" id="{B3352B0C-C023-4620-82E7-1FFCC4F71B83}"/>
              </a:ext>
            </a:extLst>
          </p:cNvPr>
          <p:cNvCxnSpPr>
            <a:cxnSpLocks/>
          </p:cNvCxnSpPr>
          <p:nvPr/>
        </p:nvCxnSpPr>
        <p:spPr>
          <a:xfrm>
            <a:off x="5562600" y="3048000"/>
            <a:ext cx="2133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A8EC7FB-4278-4C3F-A004-45846C5E516B}"/>
              </a:ext>
            </a:extLst>
          </p:cNvPr>
          <p:cNvCxnSpPr>
            <a:cxnSpLocks/>
          </p:cNvCxnSpPr>
          <p:nvPr/>
        </p:nvCxnSpPr>
        <p:spPr>
          <a:xfrm>
            <a:off x="1219200" y="4267200"/>
            <a:ext cx="6781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50A4AF4-678A-454F-88BC-1F50F367A4C0}"/>
              </a:ext>
            </a:extLst>
          </p:cNvPr>
          <p:cNvCxnSpPr>
            <a:cxnSpLocks/>
          </p:cNvCxnSpPr>
          <p:nvPr/>
        </p:nvCxnSpPr>
        <p:spPr>
          <a:xfrm>
            <a:off x="1295400" y="3276600"/>
            <a:ext cx="3200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4B1D8A8-4ECE-4C83-B61A-1B1FC5B0FCFB}"/>
              </a:ext>
            </a:extLst>
          </p:cNvPr>
          <p:cNvCxnSpPr>
            <a:cxnSpLocks/>
          </p:cNvCxnSpPr>
          <p:nvPr/>
        </p:nvCxnSpPr>
        <p:spPr>
          <a:xfrm>
            <a:off x="5715000" y="4038600"/>
            <a:ext cx="2133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17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 (cont’)</a:t>
            </a:r>
          </a:p>
        </p:txBody>
      </p:sp>
      <p:sp>
        <p:nvSpPr>
          <p:cNvPr id="5" name="Rectangle 2"/>
          <p:cNvSpPr txBox="1">
            <a:spLocks noChangeArrowheads="1"/>
          </p:cNvSpPr>
          <p:nvPr/>
        </p:nvSpPr>
        <p:spPr bwMode="auto">
          <a:xfrm>
            <a:off x="381000" y="1066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2400" b="1" dirty="0">
                <a:solidFill>
                  <a:srgbClr val="C00000"/>
                </a:solidFill>
              </a:rPr>
              <a:t>Coding Tips for – Chair/Bed-to-Chair</a:t>
            </a:r>
          </a:p>
          <a:p>
            <a:pPr marL="463550" indent="-409575">
              <a:lnSpc>
                <a:spcPct val="100000"/>
              </a:lnSpc>
              <a:spcBef>
                <a:spcPts val="0"/>
              </a:spcBef>
              <a:buClr>
                <a:srgbClr val="C00000"/>
              </a:buClr>
              <a:buFont typeface="Wingdings" panose="05000000000000000000" pitchFamily="2" charset="2"/>
              <a:buChar char="q"/>
            </a:pPr>
            <a:endParaRPr lang="en-US" sz="2400" dirty="0"/>
          </a:p>
          <a:p>
            <a:pPr marL="814388" lvl="1" indent="-409575">
              <a:lnSpc>
                <a:spcPct val="100000"/>
              </a:lnSpc>
              <a:spcBef>
                <a:spcPts val="0"/>
              </a:spcBef>
              <a:buClr>
                <a:srgbClr val="C00000"/>
              </a:buClr>
              <a:buFont typeface="Arial" panose="020B0604020202020204" pitchFamily="34" charset="0"/>
              <a:buChar char="•"/>
            </a:pPr>
            <a:r>
              <a:rPr lang="en-US" sz="2000" dirty="0"/>
              <a:t>Chair/bed-to-chair transfer, </a:t>
            </a:r>
            <a:r>
              <a:rPr lang="en-US" sz="2000" u="sng" dirty="0"/>
              <a:t>begins with the patient sitting in a chair or wheelchair or sitting upright at the edge of the bed and returning </a:t>
            </a:r>
            <a:r>
              <a:rPr lang="en-US" sz="2000" dirty="0"/>
              <a:t>to sitting in a chair or wheelchair or sitting upright at the edge of the bed.</a:t>
            </a:r>
          </a:p>
          <a:p>
            <a:pPr marL="463550" indent="-409575">
              <a:lnSpc>
                <a:spcPct val="100000"/>
              </a:lnSpc>
              <a:spcBef>
                <a:spcPts val="0"/>
              </a:spcBef>
              <a:buClr>
                <a:srgbClr val="C00000"/>
              </a:buClr>
              <a:buFont typeface="Arial" panose="020B0604020202020204" pitchFamily="34" charset="0"/>
              <a:buChar char="•"/>
            </a:pPr>
            <a:endParaRPr lang="en-US" sz="2400" dirty="0"/>
          </a:p>
          <a:p>
            <a:pPr marL="814388" lvl="1" indent="-409575">
              <a:lnSpc>
                <a:spcPct val="100000"/>
              </a:lnSpc>
              <a:spcBef>
                <a:spcPts val="0"/>
              </a:spcBef>
              <a:buClr>
                <a:srgbClr val="C00000"/>
              </a:buClr>
              <a:buFont typeface="Arial" panose="020B0604020202020204" pitchFamily="34" charset="0"/>
              <a:buChar char="•"/>
            </a:pPr>
            <a:r>
              <a:rPr lang="en-US" sz="2000" dirty="0"/>
              <a:t>The activities of “Sit to lying” and “Lying to sitting” on the side of the bed are two separate activities that are not assessed as part of “Chair/Bed-to-Chair”</a:t>
            </a:r>
          </a:p>
          <a:p>
            <a:pPr marL="463550" indent="-409575">
              <a:lnSpc>
                <a:spcPct val="100000"/>
              </a:lnSpc>
              <a:spcBef>
                <a:spcPts val="0"/>
              </a:spcBef>
              <a:buClr>
                <a:srgbClr val="C00000"/>
              </a:buClr>
              <a:buFont typeface="Arial" panose="020B0604020202020204" pitchFamily="34" charset="0"/>
              <a:buChar char="•"/>
            </a:pPr>
            <a:endParaRPr lang="en-US" sz="2400" dirty="0"/>
          </a:p>
          <a:p>
            <a:pPr marL="814388" lvl="1" indent="-409575">
              <a:lnSpc>
                <a:spcPct val="100000"/>
              </a:lnSpc>
              <a:spcBef>
                <a:spcPts val="0"/>
              </a:spcBef>
              <a:buClr>
                <a:srgbClr val="C00000"/>
              </a:buClr>
              <a:buFont typeface="Arial" panose="020B0604020202020204" pitchFamily="34" charset="0"/>
              <a:buChar char="•"/>
            </a:pPr>
            <a:r>
              <a:rPr lang="en-US" sz="2000" dirty="0"/>
              <a:t>If a </a:t>
            </a:r>
            <a:r>
              <a:rPr lang="en-US" sz="2000" u="sng" dirty="0"/>
              <a:t>mechanical lift is used to assist in transferring a patient for a chair/bed-to-chair transfer and two helpers </a:t>
            </a:r>
            <a:r>
              <a:rPr lang="en-US" sz="2000" dirty="0"/>
              <a:t>are needed to assist with a mechanical lift transfer, then Code 01 - Dependent, even if the patient assists with any part of the chair/bed-to-chair transfer by holding the railing </a:t>
            </a:r>
            <a:r>
              <a:rPr lang="en-US" sz="2000" dirty="0" err="1"/>
              <a:t>etc</a:t>
            </a:r>
            <a:r>
              <a:rPr lang="en-US" sz="2000" dirty="0"/>
              <a:t>….</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48</a:t>
            </a:fld>
            <a:endParaRPr lang="en-US" dirty="0"/>
          </a:p>
        </p:txBody>
      </p:sp>
    </p:spTree>
    <p:extLst>
      <p:ext uri="{BB962C8B-B14F-4D97-AF65-F5344CB8AC3E}">
        <p14:creationId xmlns:p14="http://schemas.microsoft.com/office/powerpoint/2010/main" val="14609036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381000"/>
          </a:xfrm>
        </p:spPr>
        <p:txBody>
          <a:bodyPr/>
          <a:lstStyle/>
          <a:p>
            <a:r>
              <a:rPr lang="en-US" b="1" dirty="0">
                <a:solidFill>
                  <a:srgbClr val="C00000"/>
                </a:solidFill>
              </a:rPr>
              <a:t>Coding Tips (cont’)</a:t>
            </a:r>
          </a:p>
        </p:txBody>
      </p:sp>
      <p:sp>
        <p:nvSpPr>
          <p:cNvPr id="5" name="Rectangle 2"/>
          <p:cNvSpPr txBox="1">
            <a:spLocks noChangeArrowheads="1"/>
          </p:cNvSpPr>
          <p:nvPr/>
        </p:nvSpPr>
        <p:spPr bwMode="auto">
          <a:xfrm>
            <a:off x="304800" y="914400"/>
            <a:ext cx="85344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b="1" dirty="0">
                <a:solidFill>
                  <a:srgbClr val="C00000"/>
                </a:solidFill>
              </a:rPr>
              <a:t>Coding Tips for Car Transfers</a:t>
            </a:r>
          </a:p>
          <a:p>
            <a:pPr marL="463550" indent="-463550">
              <a:lnSpc>
                <a:spcPct val="100000"/>
              </a:lnSpc>
              <a:spcBef>
                <a:spcPts val="0"/>
              </a:spcBef>
              <a:buClr>
                <a:srgbClr val="C00000"/>
              </a:buClr>
              <a:buFont typeface="Wingdings" panose="05000000000000000000" pitchFamily="2" charset="2"/>
              <a:buChar char="q"/>
            </a:pPr>
            <a:endParaRPr lang="en-US" sz="1800" b="1" dirty="0"/>
          </a:p>
          <a:p>
            <a:pPr>
              <a:lnSpc>
                <a:spcPct val="100000"/>
              </a:lnSpc>
              <a:spcBef>
                <a:spcPts val="0"/>
              </a:spcBef>
              <a:buClr>
                <a:srgbClr val="C00000"/>
              </a:buClr>
              <a:buFont typeface="Arial" panose="020B0604020202020204" pitchFamily="34" charset="0"/>
              <a:buChar char="•"/>
            </a:pPr>
            <a:r>
              <a:rPr lang="en-US" sz="1800" dirty="0"/>
              <a:t>The Car transfer item includes the patient’s ability to transfer in and out of the passenger seat of a car or car simulator.  </a:t>
            </a:r>
          </a:p>
          <a:p>
            <a:pPr>
              <a:lnSpc>
                <a:spcPct val="100000"/>
              </a:lnSpc>
              <a:spcBef>
                <a:spcPts val="0"/>
              </a:spcBef>
              <a:buClr>
                <a:srgbClr val="C00000"/>
              </a:buClr>
              <a:buFont typeface="Arial" panose="020B0604020202020204" pitchFamily="34" charset="0"/>
              <a:buChar char="•"/>
            </a:pPr>
            <a:endParaRPr lang="en-US" sz="1800" dirty="0"/>
          </a:p>
          <a:p>
            <a:pPr>
              <a:lnSpc>
                <a:spcPct val="100000"/>
              </a:lnSpc>
              <a:spcBef>
                <a:spcPts val="0"/>
              </a:spcBef>
              <a:buClr>
                <a:srgbClr val="C00000"/>
              </a:buClr>
              <a:buFont typeface="Arial" panose="020B0604020202020204" pitchFamily="34" charset="0"/>
              <a:buChar char="•"/>
            </a:pPr>
            <a:r>
              <a:rPr lang="en-US" sz="1800" dirty="0"/>
              <a:t>For item regarding car transfer, use of an indoor car can be used to simulate outdoor car transfers. </a:t>
            </a:r>
          </a:p>
          <a:p>
            <a:pPr marL="814388" lvl="1" indent="-352425">
              <a:lnSpc>
                <a:spcPct val="100000"/>
              </a:lnSpc>
              <a:spcBef>
                <a:spcPts val="0"/>
              </a:spcBef>
              <a:buClr>
                <a:srgbClr val="C00000"/>
              </a:buClr>
              <a:buFont typeface="Arial" panose="020B0604020202020204" pitchFamily="34" charset="0"/>
              <a:buChar char="•"/>
            </a:pPr>
            <a:r>
              <a:rPr lang="en-US" dirty="0"/>
              <a:t>These half or full cars would need to have similar physical features of a real car for the purpose of simulating a car transfer, that is, a car seat within a car cabin. </a:t>
            </a:r>
          </a:p>
          <a:p>
            <a:pPr>
              <a:lnSpc>
                <a:spcPct val="100000"/>
              </a:lnSpc>
              <a:spcBef>
                <a:spcPts val="0"/>
              </a:spcBef>
              <a:buClr>
                <a:srgbClr val="C00000"/>
              </a:buClr>
              <a:buFont typeface="Arial" panose="020B0604020202020204" pitchFamily="34" charset="0"/>
              <a:buChar char="•"/>
            </a:pPr>
            <a:endParaRPr lang="en-US" sz="1800" dirty="0"/>
          </a:p>
          <a:p>
            <a:pPr>
              <a:lnSpc>
                <a:spcPct val="100000"/>
              </a:lnSpc>
              <a:spcBef>
                <a:spcPts val="0"/>
              </a:spcBef>
              <a:buClr>
                <a:srgbClr val="C00000"/>
              </a:buClr>
              <a:buFont typeface="Arial" panose="020B0604020202020204" pitchFamily="34" charset="0"/>
              <a:buChar char="•"/>
            </a:pPr>
            <a:r>
              <a:rPr lang="en-US" sz="1800" dirty="0"/>
              <a:t>The Car transfer item does not include transfers into the driver’s seat, opening/closing the car door, fastening/unfastening the seat belt. </a:t>
            </a:r>
          </a:p>
          <a:p>
            <a:pPr>
              <a:lnSpc>
                <a:spcPct val="100000"/>
              </a:lnSpc>
              <a:spcBef>
                <a:spcPts val="0"/>
              </a:spcBef>
              <a:buClr>
                <a:srgbClr val="C00000"/>
              </a:buClr>
              <a:buFont typeface="Arial" panose="020B0604020202020204" pitchFamily="34" charset="0"/>
              <a:buChar char="•"/>
            </a:pPr>
            <a:endParaRPr lang="en-US" sz="1800" dirty="0"/>
          </a:p>
          <a:p>
            <a:pPr>
              <a:lnSpc>
                <a:spcPct val="100000"/>
              </a:lnSpc>
              <a:spcBef>
                <a:spcPts val="0"/>
              </a:spcBef>
              <a:buClr>
                <a:srgbClr val="C00000"/>
              </a:buClr>
              <a:buFont typeface="Arial" panose="020B0604020202020204" pitchFamily="34" charset="0"/>
              <a:buChar char="•"/>
            </a:pPr>
            <a:r>
              <a:rPr lang="en-US" sz="1800" dirty="0"/>
              <a:t>In the event of inclement weather or if an indoor car simulator or outdoor car is not available during the entire 3-day assessment period, then use code 10, Not attempted due to environmental limitations. </a:t>
            </a:r>
          </a:p>
          <a:p>
            <a:pPr>
              <a:lnSpc>
                <a:spcPct val="100000"/>
              </a:lnSpc>
              <a:spcBef>
                <a:spcPts val="0"/>
              </a:spcBef>
              <a:buClr>
                <a:srgbClr val="C00000"/>
              </a:buClr>
              <a:buFont typeface="Arial" panose="020B0604020202020204" pitchFamily="34" charset="0"/>
              <a:buChar char="•"/>
            </a:pPr>
            <a:endParaRPr lang="en-US" sz="1800" dirty="0"/>
          </a:p>
          <a:p>
            <a:pPr>
              <a:lnSpc>
                <a:spcPct val="100000"/>
              </a:lnSpc>
              <a:spcBef>
                <a:spcPts val="0"/>
              </a:spcBef>
              <a:buClr>
                <a:srgbClr val="C00000"/>
              </a:buClr>
              <a:buFont typeface="Arial" panose="020B0604020202020204" pitchFamily="34" charset="0"/>
              <a:buChar char="•"/>
            </a:pPr>
            <a:r>
              <a:rPr lang="en-US" sz="1800" dirty="0"/>
              <a:t>If at the time of the assessment the patient is unable to attempt car transfers and could not perform the car transfers prior to the current illness, exacerbation or injury, code 09, Not applicable. But, if the patient could get in and out of a car prior to the hospitalization but unsafe to try now due to mobility limitation, then cade “88” - unsafe</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49</a:t>
            </a:fld>
            <a:endParaRPr lang="en-US" dirty="0"/>
          </a:p>
        </p:txBody>
      </p:sp>
    </p:spTree>
    <p:extLst>
      <p:ext uri="{BB962C8B-B14F-4D97-AF65-F5344CB8AC3E}">
        <p14:creationId xmlns:p14="http://schemas.microsoft.com/office/powerpoint/2010/main" val="2567370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Data Collection Tool and Coding Instructions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a:t>
            </a:fld>
            <a:endParaRPr lang="en-US" dirty="0"/>
          </a:p>
        </p:txBody>
      </p:sp>
      <p:pic>
        <p:nvPicPr>
          <p:cNvPr id="6" name="Picture 5">
            <a:extLst>
              <a:ext uri="{FF2B5EF4-FFF2-40B4-BE49-F238E27FC236}">
                <a16:creationId xmlns:a16="http://schemas.microsoft.com/office/drawing/2014/main" id="{17CEC4E1-23D5-4BFC-B698-026281C2D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70633"/>
            <a:ext cx="3962400" cy="2637473"/>
          </a:xfrm>
          <a:prstGeom prst="rect">
            <a:avLst/>
          </a:prstGeom>
        </p:spPr>
      </p:pic>
      <p:pic>
        <p:nvPicPr>
          <p:cNvPr id="1029" name="Picture 5" descr="Image result for picture of data collection">
            <a:hlinkClick r:id="rId4"/>
            <a:extLst>
              <a:ext uri="{FF2B5EF4-FFF2-40B4-BE49-F238E27FC236}">
                <a16:creationId xmlns:a16="http://schemas.microsoft.com/office/drawing/2014/main" id="{54849EDB-90A1-45A2-A6AF-F9381DB6EB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314700"/>
            <a:ext cx="4038600" cy="2524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01D83C7-38B0-4C57-8650-61C778BEBC5F}"/>
              </a:ext>
            </a:extLst>
          </p:cNvPr>
          <p:cNvSpPr txBox="1"/>
          <p:nvPr/>
        </p:nvSpPr>
        <p:spPr>
          <a:xfrm>
            <a:off x="685800" y="6248400"/>
            <a:ext cx="4917372" cy="369332"/>
          </a:xfrm>
          <a:prstGeom prst="rect">
            <a:avLst/>
          </a:prstGeom>
          <a:noFill/>
        </p:spPr>
        <p:txBody>
          <a:bodyPr wrap="none" rtlCol="0">
            <a:spAutoFit/>
          </a:bodyPr>
          <a:lstStyle/>
          <a:p>
            <a:r>
              <a:rPr lang="en-US" dirty="0"/>
              <a:t>New version is planned effective July 1</a:t>
            </a:r>
            <a:r>
              <a:rPr lang="en-US" baseline="30000" dirty="0"/>
              <a:t>st</a:t>
            </a:r>
            <a:r>
              <a:rPr lang="en-US" dirty="0"/>
              <a:t>, 2020</a:t>
            </a:r>
          </a:p>
        </p:txBody>
      </p:sp>
    </p:spTree>
    <p:extLst>
      <p:ext uri="{BB962C8B-B14F-4D97-AF65-F5344CB8AC3E}">
        <p14:creationId xmlns:p14="http://schemas.microsoft.com/office/powerpoint/2010/main" val="2022459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Items To Be Coded (cont’) </a:t>
            </a:r>
          </a:p>
        </p:txBody>
      </p:sp>
      <p:sp>
        <p:nvSpPr>
          <p:cNvPr id="5" name="Rectangle 2"/>
          <p:cNvSpPr txBox="1">
            <a:spLocks noChangeArrowheads="1"/>
          </p:cNvSpPr>
          <p:nvPr/>
        </p:nvSpPr>
        <p:spPr bwMode="auto">
          <a:xfrm>
            <a:off x="381000" y="9144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b="1" dirty="0">
                <a:solidFill>
                  <a:srgbClr val="C00000"/>
                </a:solidFill>
              </a:rPr>
              <a:t>Coding Tips for Walking</a:t>
            </a:r>
          </a:p>
          <a:p>
            <a:pPr marL="463550" indent="-463550">
              <a:lnSpc>
                <a:spcPct val="100000"/>
              </a:lnSpc>
              <a:spcBef>
                <a:spcPts val="0"/>
              </a:spcBef>
              <a:buClr>
                <a:srgbClr val="C00000"/>
              </a:buClr>
              <a:buFont typeface="Wingdings" panose="05000000000000000000" pitchFamily="2" charset="2"/>
              <a:buChar char="q"/>
            </a:pPr>
            <a:endParaRPr lang="en-US" sz="1800" b="1" dirty="0"/>
          </a:p>
          <a:p>
            <a:pPr>
              <a:lnSpc>
                <a:spcPct val="100000"/>
              </a:lnSpc>
              <a:spcBef>
                <a:spcPts val="0"/>
              </a:spcBef>
              <a:buClr>
                <a:srgbClr val="C00000"/>
              </a:buClr>
              <a:buFont typeface="Arial" panose="020B0604020202020204" pitchFamily="34" charset="0"/>
              <a:buChar char="•"/>
            </a:pPr>
            <a:r>
              <a:rPr lang="en-US" sz="1800" dirty="0"/>
              <a:t>Walking activities do not need to occur during one session. </a:t>
            </a:r>
          </a:p>
          <a:p>
            <a:pPr>
              <a:lnSpc>
                <a:spcPct val="100000"/>
              </a:lnSpc>
              <a:spcBef>
                <a:spcPts val="0"/>
              </a:spcBef>
              <a:buClr>
                <a:srgbClr val="C00000"/>
              </a:buClr>
              <a:buFont typeface="Arial" panose="020B0604020202020204" pitchFamily="34" charset="0"/>
              <a:buChar char="•"/>
            </a:pPr>
            <a:endParaRPr lang="en-US" sz="1800" dirty="0"/>
          </a:p>
          <a:p>
            <a:pPr>
              <a:lnSpc>
                <a:spcPct val="100000"/>
              </a:lnSpc>
              <a:spcBef>
                <a:spcPts val="0"/>
              </a:spcBef>
              <a:buClr>
                <a:srgbClr val="C00000"/>
              </a:buClr>
              <a:buFont typeface="Arial" panose="020B0604020202020204" pitchFamily="34" charset="0"/>
              <a:buChar char="•"/>
            </a:pPr>
            <a:r>
              <a:rPr lang="en-US" sz="1800" dirty="0"/>
              <a:t>Allowing a patient to rest between activities or completing activities at different times during the day or on different days may facilitate completion of the activities. </a:t>
            </a:r>
          </a:p>
          <a:p>
            <a:pPr>
              <a:lnSpc>
                <a:spcPct val="100000"/>
              </a:lnSpc>
              <a:spcBef>
                <a:spcPts val="0"/>
              </a:spcBef>
              <a:buClr>
                <a:srgbClr val="C00000"/>
              </a:buClr>
              <a:buFont typeface="Arial" panose="020B0604020202020204" pitchFamily="34" charset="0"/>
              <a:buChar char="•"/>
            </a:pPr>
            <a:endParaRPr lang="en-US" sz="1800" dirty="0"/>
          </a:p>
          <a:p>
            <a:pPr>
              <a:lnSpc>
                <a:spcPct val="100000"/>
              </a:lnSpc>
              <a:spcBef>
                <a:spcPts val="0"/>
              </a:spcBef>
              <a:buClr>
                <a:srgbClr val="C00000"/>
              </a:buClr>
              <a:buFont typeface="Arial" panose="020B0604020202020204" pitchFamily="34" charset="0"/>
              <a:buChar char="•"/>
            </a:pPr>
            <a:r>
              <a:rPr lang="en-US" sz="1800" dirty="0"/>
              <a:t>When coding walking items, do not consider the patient’s mobility performance when using parallel bars. </a:t>
            </a:r>
          </a:p>
          <a:p>
            <a:pPr marL="857250" lvl="1" indent="-285750">
              <a:lnSpc>
                <a:spcPct val="100000"/>
              </a:lnSpc>
              <a:spcBef>
                <a:spcPts val="0"/>
              </a:spcBef>
              <a:buClr>
                <a:srgbClr val="C00000"/>
              </a:buClr>
              <a:buFont typeface="Arial" panose="020B0604020202020204" pitchFamily="34" charset="0"/>
              <a:buChar char="•"/>
            </a:pPr>
            <a:r>
              <a:rPr lang="en-US" sz="1600" dirty="0"/>
              <a:t>Parallel bars are not a portable assistive device. </a:t>
            </a:r>
          </a:p>
          <a:p>
            <a:pPr marL="814388" lvl="1" indent="-463550">
              <a:lnSpc>
                <a:spcPct val="100000"/>
              </a:lnSpc>
              <a:spcBef>
                <a:spcPts val="0"/>
              </a:spcBef>
              <a:buClr>
                <a:srgbClr val="C00000"/>
              </a:buClr>
              <a:buFont typeface="Arial" panose="020B0604020202020204" pitchFamily="34" charset="0"/>
              <a:buChar char="•"/>
            </a:pPr>
            <a:endParaRPr lang="en-US" sz="1600" dirty="0"/>
          </a:p>
          <a:p>
            <a:pPr>
              <a:lnSpc>
                <a:spcPct val="100000"/>
              </a:lnSpc>
              <a:spcBef>
                <a:spcPts val="0"/>
              </a:spcBef>
              <a:buClr>
                <a:srgbClr val="C00000"/>
              </a:buClr>
              <a:buFont typeface="Arial" panose="020B0604020202020204" pitchFamily="34" charset="0"/>
              <a:buChar char="•"/>
            </a:pPr>
            <a:r>
              <a:rPr lang="en-US" sz="1800" dirty="0"/>
              <a:t>If safe, assess and code walking using a portable walking device when needed.</a:t>
            </a:r>
          </a:p>
          <a:p>
            <a:pPr>
              <a:lnSpc>
                <a:spcPct val="100000"/>
              </a:lnSpc>
              <a:spcBef>
                <a:spcPts val="0"/>
              </a:spcBef>
              <a:buClr>
                <a:srgbClr val="C00000"/>
              </a:buClr>
              <a:buFont typeface="Arial" panose="020B0604020202020204" pitchFamily="34" charset="0"/>
              <a:buChar char="•"/>
            </a:pPr>
            <a:endParaRPr lang="en-US" sz="1800" dirty="0"/>
          </a:p>
          <a:p>
            <a:pPr>
              <a:lnSpc>
                <a:spcPct val="100000"/>
              </a:lnSpc>
              <a:spcBef>
                <a:spcPts val="0"/>
              </a:spcBef>
              <a:buClr>
                <a:srgbClr val="C00000"/>
              </a:buClr>
              <a:buFont typeface="Arial" panose="020B0604020202020204" pitchFamily="34" charset="0"/>
              <a:buChar char="•"/>
            </a:pPr>
            <a:r>
              <a:rPr lang="en-US" sz="1800" dirty="0"/>
              <a:t>The turns are 90-degree turns. </a:t>
            </a:r>
          </a:p>
          <a:p>
            <a:pPr marL="814388" lvl="1" indent="-242888">
              <a:lnSpc>
                <a:spcPct val="100000"/>
              </a:lnSpc>
              <a:spcBef>
                <a:spcPts val="0"/>
              </a:spcBef>
              <a:buClr>
                <a:srgbClr val="C00000"/>
              </a:buClr>
              <a:buFont typeface="Arial" panose="020B0604020202020204" pitchFamily="34" charset="0"/>
              <a:buChar char="•"/>
            </a:pPr>
            <a:r>
              <a:rPr lang="en-US" sz="1600" dirty="0"/>
              <a:t>The turns may be in the same direction (two 90-degree turns to the right or two 90-degree turns to the left) or may be in different directions (one 90-degree turn to the left and one 90-degree turn to the right). </a:t>
            </a:r>
          </a:p>
          <a:p>
            <a:pPr marL="814388" lvl="1" indent="-242888">
              <a:lnSpc>
                <a:spcPct val="100000"/>
              </a:lnSpc>
              <a:spcBef>
                <a:spcPts val="0"/>
              </a:spcBef>
              <a:buClr>
                <a:srgbClr val="C00000"/>
              </a:buClr>
              <a:buFont typeface="Arial" panose="020B0604020202020204" pitchFamily="34" charset="0"/>
              <a:buChar char="•"/>
            </a:pPr>
            <a:r>
              <a:rPr lang="en-US" sz="1600" dirty="0"/>
              <a:t>The 90-degree turn should occur at the person’s ability level and can include use of an assistive device (for example, cane).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50</a:t>
            </a:fld>
            <a:endParaRPr lang="en-US" dirty="0"/>
          </a:p>
        </p:txBody>
      </p:sp>
      <p:cxnSp>
        <p:nvCxnSpPr>
          <p:cNvPr id="6" name="Straight Connector 5">
            <a:extLst>
              <a:ext uri="{FF2B5EF4-FFF2-40B4-BE49-F238E27FC236}">
                <a16:creationId xmlns:a16="http://schemas.microsoft.com/office/drawing/2014/main" id="{56E7F29F-E9BB-4FE1-A4A0-446622238F1F}"/>
              </a:ext>
            </a:extLst>
          </p:cNvPr>
          <p:cNvCxnSpPr>
            <a:cxnSpLocks/>
          </p:cNvCxnSpPr>
          <p:nvPr/>
        </p:nvCxnSpPr>
        <p:spPr>
          <a:xfrm>
            <a:off x="4572000" y="5257800"/>
            <a:ext cx="3581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65B4A34-C6FB-481D-A9C1-0C1210D50356}"/>
              </a:ext>
            </a:extLst>
          </p:cNvPr>
          <p:cNvCxnSpPr>
            <a:cxnSpLocks/>
          </p:cNvCxnSpPr>
          <p:nvPr/>
        </p:nvCxnSpPr>
        <p:spPr>
          <a:xfrm>
            <a:off x="1295400" y="5486400"/>
            <a:ext cx="6879879" cy="4526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DFFF5AF-6A49-407F-85B2-6C48EA96F9BC}"/>
              </a:ext>
            </a:extLst>
          </p:cNvPr>
          <p:cNvCxnSpPr>
            <a:cxnSpLocks/>
          </p:cNvCxnSpPr>
          <p:nvPr/>
        </p:nvCxnSpPr>
        <p:spPr>
          <a:xfrm>
            <a:off x="1219200" y="5791200"/>
            <a:ext cx="3505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662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  </a:t>
            </a:r>
          </a:p>
        </p:txBody>
      </p:sp>
      <p:sp>
        <p:nvSpPr>
          <p:cNvPr id="5" name="Rectangle 2"/>
          <p:cNvSpPr txBox="1">
            <a:spLocks noChangeArrowheads="1"/>
          </p:cNvSpPr>
          <p:nvPr/>
        </p:nvSpPr>
        <p:spPr bwMode="auto">
          <a:xfrm>
            <a:off x="381000" y="914400"/>
            <a:ext cx="838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1800" b="1" dirty="0"/>
              <a:t>Walk 10 feet</a:t>
            </a:r>
            <a:r>
              <a:rPr lang="en-US" sz="1800" dirty="0"/>
              <a:t>: Once standing, the ability to walk at least </a:t>
            </a:r>
            <a:r>
              <a:rPr lang="en-US" sz="1800" b="1" dirty="0">
                <a:solidFill>
                  <a:srgbClr val="C00000"/>
                </a:solidFill>
              </a:rPr>
              <a:t>10 feet in a room, corridor, or similar space</a:t>
            </a:r>
          </a:p>
          <a:p>
            <a:pPr marL="814388" lvl="1" indent="-295275">
              <a:lnSpc>
                <a:spcPct val="100000"/>
              </a:lnSpc>
              <a:spcBef>
                <a:spcPts val="0"/>
              </a:spcBef>
              <a:buClr>
                <a:srgbClr val="C00000"/>
              </a:buClr>
              <a:buFont typeface="Arial" panose="020B0604020202020204" pitchFamily="34" charset="0"/>
              <a:buChar char="•"/>
            </a:pPr>
            <a:r>
              <a:rPr lang="en-US" sz="1600" b="1" dirty="0">
                <a:solidFill>
                  <a:srgbClr val="C00000"/>
                </a:solidFill>
              </a:rPr>
              <a:t>Note: </a:t>
            </a:r>
            <a:r>
              <a:rPr lang="en-US" sz="1600" dirty="0"/>
              <a:t>Does the patient walk? Mr. Z currently does not walk, but a walking goal is clinically indicated. </a:t>
            </a:r>
          </a:p>
          <a:p>
            <a:pPr marL="814388" lvl="1" indent="-295275">
              <a:lnSpc>
                <a:spcPct val="100000"/>
              </a:lnSpc>
              <a:spcBef>
                <a:spcPts val="0"/>
              </a:spcBef>
              <a:buClr>
                <a:srgbClr val="C00000"/>
              </a:buClr>
              <a:buFont typeface="Arial" panose="020B0604020202020204" pitchFamily="34" charset="0"/>
              <a:buChar char="•"/>
            </a:pPr>
            <a:r>
              <a:rPr lang="en-US" sz="1600" dirty="0"/>
              <a:t>Coding: 88 due to clinically unsafe on admission </a:t>
            </a:r>
          </a:p>
          <a:p>
            <a:pPr marL="814388" lvl="1" indent="-295275">
              <a:lnSpc>
                <a:spcPct val="100000"/>
              </a:lnSpc>
              <a:spcBef>
                <a:spcPts val="0"/>
              </a:spcBef>
              <a:buClr>
                <a:srgbClr val="C00000"/>
              </a:buClr>
              <a:buFont typeface="Arial" panose="020B0604020202020204" pitchFamily="34" charset="0"/>
              <a:buChar char="•"/>
            </a:pPr>
            <a:r>
              <a:rPr lang="en-US" sz="1600" dirty="0"/>
              <a:t>But it would be 09 N/A if he did not walk prior to his acute admission stay. Same goes to walking 50 ft and 150 ft. </a:t>
            </a:r>
          </a:p>
          <a:p>
            <a:pPr marL="463550" indent="-295275">
              <a:lnSpc>
                <a:spcPct val="100000"/>
              </a:lnSpc>
              <a:spcBef>
                <a:spcPts val="0"/>
              </a:spcBef>
              <a:buClr>
                <a:srgbClr val="C00000"/>
              </a:buClr>
              <a:buFont typeface="Arial" panose="020B0604020202020204" pitchFamily="34" charset="0"/>
              <a:buChar char="•"/>
            </a:pPr>
            <a:endParaRPr lang="en-US" sz="1800" b="1" dirty="0"/>
          </a:p>
          <a:p>
            <a:pPr marL="463550" indent="-463550">
              <a:lnSpc>
                <a:spcPct val="100000"/>
              </a:lnSpc>
              <a:spcBef>
                <a:spcPts val="0"/>
              </a:spcBef>
              <a:buClr>
                <a:srgbClr val="C00000"/>
              </a:buClr>
              <a:buFont typeface="Wingdings" panose="05000000000000000000" pitchFamily="2" charset="2"/>
              <a:buChar char="q"/>
            </a:pPr>
            <a:r>
              <a:rPr lang="en-US" sz="1800" dirty="0"/>
              <a:t>If unsafe to walk 10 ft. on admission (88) then code the same for 50 ft with 2 turns and 150 ft. </a:t>
            </a:r>
          </a:p>
          <a:p>
            <a:pPr marL="463550" indent="-463550">
              <a:lnSpc>
                <a:spcPct val="100000"/>
              </a:lnSpc>
              <a:spcBef>
                <a:spcPts val="0"/>
              </a:spcBef>
              <a:buClr>
                <a:srgbClr val="C00000"/>
              </a:buClr>
              <a:buFont typeface="Wingdings" panose="05000000000000000000" pitchFamily="2" charset="2"/>
              <a:buChar char="q"/>
            </a:pPr>
            <a:endParaRPr lang="en-US" sz="1800" dirty="0"/>
          </a:p>
          <a:p>
            <a:pPr marL="463550" indent="-463550">
              <a:lnSpc>
                <a:spcPct val="100000"/>
              </a:lnSpc>
              <a:spcBef>
                <a:spcPts val="0"/>
              </a:spcBef>
              <a:buClr>
                <a:srgbClr val="C00000"/>
              </a:buClr>
              <a:buFont typeface="Wingdings" panose="05000000000000000000" pitchFamily="2" charset="2"/>
              <a:buChar char="q"/>
            </a:pPr>
            <a:r>
              <a:rPr lang="en-US" sz="1800" dirty="0"/>
              <a:t>If able to walk 10 ft then attempt 50 ft to code unless its clear that 10 ft is the max to be walked safely and put 88 for the next 2 levels</a:t>
            </a:r>
          </a:p>
          <a:p>
            <a:pPr marL="463550" indent="-463550">
              <a:lnSpc>
                <a:spcPct val="100000"/>
              </a:lnSpc>
              <a:spcBef>
                <a:spcPts val="0"/>
              </a:spcBef>
              <a:buClr>
                <a:srgbClr val="C00000"/>
              </a:buClr>
              <a:buFont typeface="Wingdings" panose="05000000000000000000" pitchFamily="2" charset="2"/>
              <a:buChar char="q"/>
            </a:pPr>
            <a:endParaRPr lang="en-US" sz="1800" b="1" dirty="0"/>
          </a:p>
          <a:p>
            <a:pPr marL="463550" indent="-463550">
              <a:lnSpc>
                <a:spcPct val="100000"/>
              </a:lnSpc>
              <a:spcBef>
                <a:spcPts val="0"/>
              </a:spcBef>
              <a:buClr>
                <a:srgbClr val="C00000"/>
              </a:buClr>
              <a:buFont typeface="Wingdings" panose="05000000000000000000" pitchFamily="2" charset="2"/>
              <a:buChar char="q"/>
            </a:pPr>
            <a:r>
              <a:rPr lang="en-US" sz="1800" b="1" dirty="0"/>
              <a:t>Walk 50 feet </a:t>
            </a:r>
            <a:r>
              <a:rPr lang="en-US" sz="1800" b="1" u="sng" dirty="0">
                <a:solidFill>
                  <a:srgbClr val="C00000"/>
                </a:solidFill>
              </a:rPr>
              <a:t>with two turns</a:t>
            </a:r>
            <a:r>
              <a:rPr lang="en-US" sz="1800" dirty="0"/>
              <a:t>: Once standing, the ability to walk a total of at least 50 feet (1 way or go and return) and make two turns (left and right or 2 lefts and 2 rights)</a:t>
            </a:r>
          </a:p>
          <a:p>
            <a:pPr marL="463550" indent="-463550">
              <a:lnSpc>
                <a:spcPct val="100000"/>
              </a:lnSpc>
              <a:spcBef>
                <a:spcPts val="0"/>
              </a:spcBef>
              <a:buClr>
                <a:srgbClr val="C00000"/>
              </a:buClr>
              <a:buFont typeface="Wingdings" panose="05000000000000000000" pitchFamily="2" charset="2"/>
              <a:buChar char="q"/>
            </a:pPr>
            <a:endParaRPr lang="en-US" sz="1800" b="1" dirty="0"/>
          </a:p>
          <a:p>
            <a:pPr marL="463550" indent="-463550">
              <a:lnSpc>
                <a:spcPct val="100000"/>
              </a:lnSpc>
              <a:spcBef>
                <a:spcPts val="0"/>
              </a:spcBef>
              <a:buClr>
                <a:srgbClr val="C00000"/>
              </a:buClr>
              <a:buFont typeface="Wingdings" panose="05000000000000000000" pitchFamily="2" charset="2"/>
              <a:buChar char="q"/>
            </a:pPr>
            <a:r>
              <a:rPr lang="en-US" sz="1800" b="1" dirty="0"/>
              <a:t>Walk 150 feet</a:t>
            </a:r>
            <a:r>
              <a:rPr lang="en-US" sz="1800" dirty="0"/>
              <a:t>: Once standing, the ability to walk at least 150 feet in a corridor or similar space (again 1 way or go and return)</a:t>
            </a:r>
          </a:p>
          <a:p>
            <a:pPr marL="463550" indent="-463550">
              <a:lnSpc>
                <a:spcPct val="100000"/>
              </a:lnSpc>
              <a:spcBef>
                <a:spcPts val="0"/>
              </a:spcBef>
              <a:buClr>
                <a:srgbClr val="C00000"/>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51</a:t>
            </a:fld>
            <a:endParaRPr lang="en-US" dirty="0"/>
          </a:p>
        </p:txBody>
      </p:sp>
    </p:spTree>
    <p:extLst>
      <p:ext uri="{BB962C8B-B14F-4D97-AF65-F5344CB8AC3E}">
        <p14:creationId xmlns:p14="http://schemas.microsoft.com/office/powerpoint/2010/main" val="15632194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 (cont’)</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52</a:t>
            </a:fld>
            <a:endParaRPr lang="en-US" dirty="0"/>
          </a:p>
        </p:txBody>
      </p:sp>
      <p:pic>
        <p:nvPicPr>
          <p:cNvPr id="6" name="Picture 5">
            <a:extLst>
              <a:ext uri="{FF2B5EF4-FFF2-40B4-BE49-F238E27FC236}">
                <a16:creationId xmlns:a16="http://schemas.microsoft.com/office/drawing/2014/main" id="{623BD64C-693E-4146-861D-CD814178D955}"/>
              </a:ext>
            </a:extLst>
          </p:cNvPr>
          <p:cNvPicPr>
            <a:picLocks noChangeAspect="1"/>
          </p:cNvPicPr>
          <p:nvPr/>
        </p:nvPicPr>
        <p:blipFill>
          <a:blip r:embed="rId3"/>
          <a:stretch>
            <a:fillRect/>
          </a:stretch>
        </p:blipFill>
        <p:spPr>
          <a:xfrm>
            <a:off x="92432" y="1007603"/>
            <a:ext cx="9075711" cy="4913772"/>
          </a:xfrm>
          <a:prstGeom prst="rect">
            <a:avLst/>
          </a:prstGeom>
        </p:spPr>
      </p:pic>
      <p:sp>
        <p:nvSpPr>
          <p:cNvPr id="7" name="Rectangle 6">
            <a:extLst>
              <a:ext uri="{FF2B5EF4-FFF2-40B4-BE49-F238E27FC236}">
                <a16:creationId xmlns:a16="http://schemas.microsoft.com/office/drawing/2014/main" id="{D89CAB61-09EF-4E1F-817C-D647CF7F11C8}"/>
              </a:ext>
            </a:extLst>
          </p:cNvPr>
          <p:cNvSpPr/>
          <p:nvPr/>
        </p:nvSpPr>
        <p:spPr>
          <a:xfrm>
            <a:off x="3657600" y="1295400"/>
            <a:ext cx="2362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 note below</a:t>
            </a:r>
          </a:p>
        </p:txBody>
      </p:sp>
      <p:sp>
        <p:nvSpPr>
          <p:cNvPr id="8" name="Rectangle 7">
            <a:extLst>
              <a:ext uri="{FF2B5EF4-FFF2-40B4-BE49-F238E27FC236}">
                <a16:creationId xmlns:a16="http://schemas.microsoft.com/office/drawing/2014/main" id="{959A9CA1-D54D-4094-B8EE-507ACD9B5014}"/>
              </a:ext>
            </a:extLst>
          </p:cNvPr>
          <p:cNvSpPr/>
          <p:nvPr/>
        </p:nvSpPr>
        <p:spPr>
          <a:xfrm>
            <a:off x="2362200" y="2971800"/>
            <a:ext cx="4343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Also applies to picking up from a wheelchair</a:t>
            </a:r>
          </a:p>
        </p:txBody>
      </p:sp>
      <p:sp>
        <p:nvSpPr>
          <p:cNvPr id="12" name="Rectangle 11">
            <a:extLst>
              <a:ext uri="{FF2B5EF4-FFF2-40B4-BE49-F238E27FC236}">
                <a16:creationId xmlns:a16="http://schemas.microsoft.com/office/drawing/2014/main" id="{D5F9EACC-2671-4BFA-969C-464A336B6EAF}"/>
              </a:ext>
            </a:extLst>
          </p:cNvPr>
          <p:cNvSpPr/>
          <p:nvPr/>
        </p:nvSpPr>
        <p:spPr>
          <a:xfrm>
            <a:off x="6324600" y="2438400"/>
            <a:ext cx="2362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May use a step of 4 x 3</a:t>
            </a:r>
          </a:p>
        </p:txBody>
      </p:sp>
    </p:spTree>
    <p:extLst>
      <p:ext uri="{BB962C8B-B14F-4D97-AF65-F5344CB8AC3E}">
        <p14:creationId xmlns:p14="http://schemas.microsoft.com/office/powerpoint/2010/main" val="2415695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Items To Be Coded (cont’) </a:t>
            </a:r>
          </a:p>
        </p:txBody>
      </p:sp>
      <p:sp>
        <p:nvSpPr>
          <p:cNvPr id="5" name="Rectangle 2"/>
          <p:cNvSpPr txBox="1">
            <a:spLocks noChangeArrowheads="1"/>
          </p:cNvSpPr>
          <p:nvPr/>
        </p:nvSpPr>
        <p:spPr bwMode="auto">
          <a:xfrm>
            <a:off x="304800" y="914400"/>
            <a:ext cx="838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1800" b="1" dirty="0">
                <a:solidFill>
                  <a:srgbClr val="C00000"/>
                </a:solidFill>
              </a:rPr>
              <a:t>Walking 10 feet on uneven surfaces</a:t>
            </a:r>
            <a:r>
              <a:rPr lang="en-US" sz="1800" dirty="0"/>
              <a:t>: The ability to walk 10 feet on uneven or sloping surfaces (indoor or outdoor), such as turf or gravel</a:t>
            </a:r>
          </a:p>
          <a:p>
            <a:pPr marL="463550" indent="-463550">
              <a:lnSpc>
                <a:spcPct val="100000"/>
              </a:lnSpc>
              <a:spcBef>
                <a:spcPts val="0"/>
              </a:spcBef>
              <a:buClr>
                <a:srgbClr val="C00000"/>
              </a:buClr>
              <a:buFont typeface="Wingdings" panose="05000000000000000000" pitchFamily="2" charset="2"/>
              <a:buChar char="q"/>
            </a:pPr>
            <a:endParaRPr lang="en-US" sz="1800" b="1" dirty="0"/>
          </a:p>
          <a:p>
            <a:pPr marL="463550" indent="-463550">
              <a:lnSpc>
                <a:spcPct val="100000"/>
              </a:lnSpc>
              <a:spcBef>
                <a:spcPts val="0"/>
              </a:spcBef>
              <a:buClr>
                <a:srgbClr val="C00000"/>
              </a:buClr>
              <a:buFont typeface="Wingdings" panose="05000000000000000000" pitchFamily="2" charset="2"/>
              <a:buChar char="q"/>
            </a:pPr>
            <a:r>
              <a:rPr lang="en-US" sz="1800" b="1" dirty="0"/>
              <a:t>1 step (curb): </a:t>
            </a:r>
            <a:r>
              <a:rPr lang="en-US" sz="1800" dirty="0"/>
              <a:t>The ability to go up and down a curb and/or up and down one step</a:t>
            </a:r>
          </a:p>
          <a:p>
            <a:pPr marL="463550" indent="-463550">
              <a:lnSpc>
                <a:spcPct val="100000"/>
              </a:lnSpc>
              <a:spcBef>
                <a:spcPts val="0"/>
              </a:spcBef>
              <a:buClr>
                <a:srgbClr val="C00000"/>
              </a:buClr>
              <a:buFont typeface="Wingdings" panose="05000000000000000000" pitchFamily="2" charset="2"/>
              <a:buChar char="q"/>
            </a:pPr>
            <a:endParaRPr lang="en-US" sz="1800" b="1" dirty="0"/>
          </a:p>
          <a:p>
            <a:pPr marL="463550" indent="-463550">
              <a:lnSpc>
                <a:spcPct val="100000"/>
              </a:lnSpc>
              <a:spcBef>
                <a:spcPts val="0"/>
              </a:spcBef>
              <a:buClr>
                <a:srgbClr val="C00000"/>
              </a:buClr>
              <a:buFont typeface="Wingdings" panose="05000000000000000000" pitchFamily="2" charset="2"/>
              <a:buChar char="q"/>
            </a:pPr>
            <a:r>
              <a:rPr lang="en-US" sz="1800" b="1" dirty="0"/>
              <a:t>4 steps:</a:t>
            </a:r>
            <a:r>
              <a:rPr lang="en-US" sz="1800" dirty="0"/>
              <a:t> The ability to go up and down four steps with or without a rail</a:t>
            </a:r>
          </a:p>
          <a:p>
            <a:pPr marL="463550" indent="-463550">
              <a:lnSpc>
                <a:spcPct val="100000"/>
              </a:lnSpc>
              <a:spcBef>
                <a:spcPts val="0"/>
              </a:spcBef>
              <a:buClr>
                <a:srgbClr val="C00000"/>
              </a:buClr>
              <a:buFont typeface="Wingdings" panose="05000000000000000000" pitchFamily="2" charset="2"/>
              <a:buChar char="q"/>
            </a:pPr>
            <a:endParaRPr lang="en-US" sz="1800" b="1" dirty="0"/>
          </a:p>
          <a:p>
            <a:pPr marL="463550" indent="-463550">
              <a:lnSpc>
                <a:spcPct val="100000"/>
              </a:lnSpc>
              <a:spcBef>
                <a:spcPts val="0"/>
              </a:spcBef>
              <a:buClr>
                <a:srgbClr val="C00000"/>
              </a:buClr>
              <a:buFont typeface="Wingdings" panose="05000000000000000000" pitchFamily="2" charset="2"/>
              <a:buChar char="q"/>
            </a:pPr>
            <a:r>
              <a:rPr lang="en-US" sz="1800" b="1" dirty="0"/>
              <a:t>12 steps</a:t>
            </a:r>
            <a:r>
              <a:rPr lang="en-US" sz="1800" dirty="0"/>
              <a:t>: The ability to go up and down 12 steps with or without a rail – reportedly CMS noted that a 4-step x 3 up and down will pass for a 12 step</a:t>
            </a:r>
          </a:p>
          <a:p>
            <a:pPr marL="463550" indent="-463550">
              <a:lnSpc>
                <a:spcPct val="100000"/>
              </a:lnSpc>
              <a:spcBef>
                <a:spcPts val="0"/>
              </a:spcBef>
              <a:buClr>
                <a:srgbClr val="C00000"/>
              </a:buClr>
              <a:buFont typeface="Wingdings" panose="05000000000000000000" pitchFamily="2" charset="2"/>
              <a:buChar char="q"/>
            </a:pPr>
            <a:endParaRPr lang="en-US" sz="1800" b="1" dirty="0"/>
          </a:p>
          <a:p>
            <a:pPr marL="463550" indent="-463550">
              <a:lnSpc>
                <a:spcPct val="100000"/>
              </a:lnSpc>
              <a:spcBef>
                <a:spcPts val="0"/>
              </a:spcBef>
              <a:buClr>
                <a:srgbClr val="C00000"/>
              </a:buClr>
              <a:buFont typeface="Wingdings" panose="05000000000000000000" pitchFamily="2" charset="2"/>
              <a:buChar char="q"/>
            </a:pPr>
            <a:r>
              <a:rPr lang="en-US" sz="1800" b="1" dirty="0"/>
              <a:t>Picking up object</a:t>
            </a:r>
            <a:r>
              <a:rPr lang="en-US" sz="1800" dirty="0"/>
              <a:t>: The ability to bend/stoop from a standing position to pick up a small object, such as a spoon, from the floor – </a:t>
            </a:r>
            <a:r>
              <a:rPr lang="en-US" sz="1800" u="sng" dirty="0"/>
              <a:t>may be picking object from a W/C if the patient is W/C bound </a:t>
            </a:r>
            <a:r>
              <a:rPr lang="en-US" sz="1800" dirty="0"/>
              <a:t>– remember that it is ok if they need a reacher to pick up the object – we are not measuring the need for device or not</a:t>
            </a:r>
          </a:p>
          <a:p>
            <a:pPr marL="463550" indent="-463550">
              <a:lnSpc>
                <a:spcPct val="100000"/>
              </a:lnSpc>
              <a:spcBef>
                <a:spcPts val="0"/>
              </a:spcBef>
              <a:buClr>
                <a:srgbClr val="C00000"/>
              </a:buClr>
              <a:buFont typeface="Wingdings" panose="05000000000000000000" pitchFamily="2" charset="2"/>
              <a:buChar char="q"/>
            </a:pPr>
            <a:endParaRPr lang="en-US" sz="1800" b="1" dirty="0"/>
          </a:p>
          <a:p>
            <a:pPr marL="463550" indent="-463550">
              <a:lnSpc>
                <a:spcPct val="100000"/>
              </a:lnSpc>
              <a:spcBef>
                <a:spcPts val="0"/>
              </a:spcBef>
              <a:buClr>
                <a:srgbClr val="C00000"/>
              </a:buClr>
              <a:buFont typeface="Wingdings" panose="05000000000000000000" pitchFamily="2" charset="2"/>
              <a:buChar char="q"/>
            </a:pPr>
            <a:r>
              <a:rPr lang="en-US" sz="1800" b="1" dirty="0"/>
              <a:t>Wheel 50 feet with two turns: </a:t>
            </a:r>
            <a:r>
              <a:rPr lang="en-US" sz="1800" dirty="0"/>
              <a:t>Once seated in wheelchair/scooter, the ability to wheel at least 50 feet and make two turns (see description of 90 degree turn on previous slide)</a:t>
            </a:r>
          </a:p>
          <a:p>
            <a:pPr marL="463550" indent="-463550">
              <a:lnSpc>
                <a:spcPct val="100000"/>
              </a:lnSpc>
              <a:spcBef>
                <a:spcPts val="0"/>
              </a:spcBef>
              <a:buClr>
                <a:srgbClr val="C00000"/>
              </a:buClr>
              <a:buFont typeface="Wingdings" panose="05000000000000000000" pitchFamily="2" charset="2"/>
              <a:buChar char="q"/>
            </a:pPr>
            <a:endParaRPr lang="en-US" sz="1800" b="1" dirty="0"/>
          </a:p>
          <a:p>
            <a:pPr marL="463550" indent="-463550">
              <a:lnSpc>
                <a:spcPct val="100000"/>
              </a:lnSpc>
              <a:spcBef>
                <a:spcPts val="0"/>
              </a:spcBef>
              <a:buClr>
                <a:srgbClr val="C00000"/>
              </a:buClr>
              <a:buFont typeface="Wingdings" panose="05000000000000000000" pitchFamily="2" charset="2"/>
              <a:buChar char="q"/>
            </a:pPr>
            <a:r>
              <a:rPr lang="en-US" sz="1800" b="1" dirty="0"/>
              <a:t>Wheel 150 feet</a:t>
            </a:r>
            <a:r>
              <a:rPr lang="en-US" sz="1800" dirty="0"/>
              <a:t>: Once seated in wheelchair/scooter, the ability to wheel at least 150 feet in a corridor or similar space</a:t>
            </a:r>
          </a:p>
          <a:p>
            <a:pPr marL="463550" indent="-463550">
              <a:lnSpc>
                <a:spcPct val="100000"/>
              </a:lnSpc>
              <a:spcBef>
                <a:spcPts val="0"/>
              </a:spcBef>
              <a:buClr>
                <a:srgbClr val="C00000"/>
              </a:buClr>
              <a:buFont typeface="Wingdings" panose="05000000000000000000" pitchFamily="2" charset="2"/>
              <a:buChar char="q"/>
            </a:pPr>
            <a:endParaRPr lang="en-US" sz="1800" dirty="0"/>
          </a:p>
          <a:p>
            <a:pPr marL="463550" indent="-463550">
              <a:lnSpc>
                <a:spcPct val="100000"/>
              </a:lnSpc>
              <a:spcBef>
                <a:spcPts val="0"/>
              </a:spcBef>
              <a:buClr>
                <a:srgbClr val="C00000"/>
              </a:buClr>
              <a:buFont typeface="Wingdings" panose="05000000000000000000" pitchFamily="2" charset="2"/>
              <a:buChar char="q"/>
            </a:pPr>
            <a:endParaRPr lang="en-US" sz="18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53</a:t>
            </a:fld>
            <a:endParaRPr lang="en-US" dirty="0"/>
          </a:p>
        </p:txBody>
      </p:sp>
      <p:cxnSp>
        <p:nvCxnSpPr>
          <p:cNvPr id="6" name="Straight Connector 5">
            <a:extLst>
              <a:ext uri="{FF2B5EF4-FFF2-40B4-BE49-F238E27FC236}">
                <a16:creationId xmlns:a16="http://schemas.microsoft.com/office/drawing/2014/main" id="{5803E137-2A8C-43DC-AD4B-52AECBC8F325}"/>
              </a:ext>
            </a:extLst>
          </p:cNvPr>
          <p:cNvCxnSpPr>
            <a:cxnSpLocks/>
          </p:cNvCxnSpPr>
          <p:nvPr/>
        </p:nvCxnSpPr>
        <p:spPr>
          <a:xfrm>
            <a:off x="838200" y="3429000"/>
            <a:ext cx="6781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74EB5DD-A137-4238-84F3-C4618EF24635}"/>
              </a:ext>
            </a:extLst>
          </p:cNvPr>
          <p:cNvCxnSpPr>
            <a:cxnSpLocks/>
          </p:cNvCxnSpPr>
          <p:nvPr/>
        </p:nvCxnSpPr>
        <p:spPr>
          <a:xfrm>
            <a:off x="3581400" y="4495800"/>
            <a:ext cx="4191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0542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381000"/>
          </a:xfrm>
        </p:spPr>
        <p:txBody>
          <a:bodyPr/>
          <a:lstStyle/>
          <a:p>
            <a:r>
              <a:rPr lang="en-US" b="1" dirty="0">
                <a:solidFill>
                  <a:srgbClr val="C00000"/>
                </a:solidFill>
              </a:rPr>
              <a:t>Coding Tips (cont’)</a:t>
            </a:r>
          </a:p>
        </p:txBody>
      </p:sp>
      <p:sp>
        <p:nvSpPr>
          <p:cNvPr id="5" name="Rectangle 2"/>
          <p:cNvSpPr txBox="1">
            <a:spLocks noChangeArrowheads="1"/>
          </p:cNvSpPr>
          <p:nvPr/>
        </p:nvSpPr>
        <p:spPr bwMode="auto">
          <a:xfrm>
            <a:off x="304800" y="1143000"/>
            <a:ext cx="853440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1800" dirty="0"/>
              <a:t>The </a:t>
            </a:r>
            <a:r>
              <a:rPr lang="en-US" sz="1800" b="1" dirty="0"/>
              <a:t>intention of the wheelchair items </a:t>
            </a:r>
            <a:r>
              <a:rPr lang="en-US" sz="1800" dirty="0"/>
              <a:t>is to assess the patient’s use of a wheelchair for self-mobilization at admission and discharge when appropriate.</a:t>
            </a:r>
          </a:p>
          <a:p>
            <a:pPr marL="463550" indent="-463550">
              <a:lnSpc>
                <a:spcPct val="100000"/>
              </a:lnSpc>
              <a:spcBef>
                <a:spcPts val="0"/>
              </a:spcBef>
              <a:buClr>
                <a:srgbClr val="C00000"/>
              </a:buClr>
              <a:buFont typeface="Wingdings" panose="05000000000000000000" pitchFamily="2" charset="2"/>
              <a:buChar char="q"/>
            </a:pPr>
            <a:endParaRPr lang="en-US" sz="1800" dirty="0"/>
          </a:p>
          <a:p>
            <a:pPr marL="463550" indent="-463550">
              <a:lnSpc>
                <a:spcPct val="100000"/>
              </a:lnSpc>
              <a:spcBef>
                <a:spcPts val="0"/>
              </a:spcBef>
              <a:buClr>
                <a:srgbClr val="C00000"/>
              </a:buClr>
              <a:buFont typeface="Wingdings" panose="05000000000000000000" pitchFamily="2" charset="2"/>
              <a:buChar char="q"/>
            </a:pPr>
            <a:r>
              <a:rPr lang="en-US" sz="1800" dirty="0"/>
              <a:t>The clinician uses clinical judgment to determine if the patient’s use of a wheelchair is appropriate for self-mobilization due to the patient’s medical condition or safety.</a:t>
            </a:r>
          </a:p>
          <a:p>
            <a:pPr marL="0" indent="0">
              <a:lnSpc>
                <a:spcPct val="100000"/>
              </a:lnSpc>
              <a:spcBef>
                <a:spcPts val="0"/>
              </a:spcBef>
              <a:buClr>
                <a:srgbClr val="C00000"/>
              </a:buClr>
              <a:buNone/>
            </a:pPr>
            <a:endParaRPr lang="en-US" sz="1800" dirty="0"/>
          </a:p>
          <a:p>
            <a:pPr marL="463550" indent="-463550">
              <a:lnSpc>
                <a:spcPct val="100000"/>
              </a:lnSpc>
              <a:spcBef>
                <a:spcPts val="0"/>
              </a:spcBef>
              <a:buClr>
                <a:srgbClr val="C00000"/>
              </a:buClr>
              <a:buFont typeface="Wingdings" panose="05000000000000000000" pitchFamily="2" charset="2"/>
              <a:buChar char="q"/>
            </a:pPr>
            <a:r>
              <a:rPr lang="en-US" sz="1800" dirty="0"/>
              <a:t>If the patient walks and is not learning how to mobilize in a wheelchair, and only uses a wheelchair for transport between locations within the facility, code the wheelchair/scooter gateway items at admission and/or discharge items as follows: Does the patient use a wheelchair/scooter = 0 for No. </a:t>
            </a:r>
          </a:p>
          <a:p>
            <a:pPr marL="814388" lvl="1" indent="-295275">
              <a:lnSpc>
                <a:spcPct val="100000"/>
              </a:lnSpc>
              <a:spcBef>
                <a:spcPts val="0"/>
              </a:spcBef>
              <a:buClr>
                <a:srgbClr val="C00000"/>
              </a:buClr>
              <a:buFont typeface="Arial" panose="020B0604020202020204" pitchFamily="34" charset="0"/>
              <a:buChar char="•"/>
            </a:pPr>
            <a:r>
              <a:rPr lang="en-US" dirty="0"/>
              <a:t>Answering the question in this way invokes a skip pattern which will skip all remaining wheelchair questions.</a:t>
            </a:r>
          </a:p>
          <a:p>
            <a:pPr marL="814388" lvl="1" indent="-295275">
              <a:lnSpc>
                <a:spcPct val="100000"/>
              </a:lnSpc>
              <a:spcBef>
                <a:spcPts val="0"/>
              </a:spcBef>
              <a:buClr>
                <a:srgbClr val="C00000"/>
              </a:buClr>
              <a:buFont typeface="Arial" panose="020B0604020202020204" pitchFamily="34" charset="0"/>
              <a:buChar char="•"/>
            </a:pPr>
            <a:endParaRPr lang="en-US" sz="1600" dirty="0"/>
          </a:p>
          <a:p>
            <a:pPr marL="463550" indent="-463550">
              <a:lnSpc>
                <a:spcPct val="100000"/>
              </a:lnSpc>
              <a:spcBef>
                <a:spcPts val="0"/>
              </a:spcBef>
              <a:buClr>
                <a:srgbClr val="C00000"/>
              </a:buClr>
              <a:buFont typeface="Wingdings" panose="05000000000000000000" pitchFamily="2" charset="2"/>
              <a:buChar char="q"/>
            </a:pPr>
            <a:r>
              <a:rPr lang="en-US" sz="1800" dirty="0"/>
              <a:t>Otherwise said, only code wheelchair mobility based on an assessment of the patient’s need and ability to mobilize in the wheelchair.</a:t>
            </a:r>
          </a:p>
          <a:p>
            <a:pPr marL="511175" indent="-511175">
              <a:lnSpc>
                <a:spcPct val="100000"/>
              </a:lnSpc>
              <a:spcBef>
                <a:spcPts val="0"/>
              </a:spcBef>
              <a:buClr>
                <a:srgbClr val="C00000"/>
              </a:buClr>
              <a:buFont typeface="Wingdings" panose="05000000000000000000" pitchFamily="2" charset="2"/>
              <a:buChar char="q"/>
            </a:pPr>
            <a:endParaRPr lang="en-US" sz="1800" dirty="0"/>
          </a:p>
          <a:p>
            <a:pPr marL="511175" indent="-511175">
              <a:lnSpc>
                <a:spcPct val="100000"/>
              </a:lnSpc>
              <a:spcBef>
                <a:spcPts val="0"/>
              </a:spcBef>
              <a:buClr>
                <a:srgbClr val="C00000"/>
              </a:buClr>
              <a:buFont typeface="Wingdings" panose="05000000000000000000" pitchFamily="2" charset="2"/>
              <a:buChar char="q"/>
            </a:pPr>
            <a:r>
              <a:rPr lang="en-US" sz="1800" dirty="0"/>
              <a:t>Remember that it is very possible that the patient starts with a wheelchair but no longer is the case on discharge – only walking will apply at discharge.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54</a:t>
            </a:fld>
            <a:endParaRPr lang="en-US" dirty="0"/>
          </a:p>
        </p:txBody>
      </p:sp>
    </p:spTree>
    <p:extLst>
      <p:ext uri="{BB962C8B-B14F-4D97-AF65-F5344CB8AC3E}">
        <p14:creationId xmlns:p14="http://schemas.microsoft.com/office/powerpoint/2010/main" val="13014641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Function &amp; Mobility - Exceptions</a:t>
            </a:r>
          </a:p>
        </p:txBody>
      </p:sp>
      <p:sp>
        <p:nvSpPr>
          <p:cNvPr id="5" name="Rectangle 2"/>
          <p:cNvSpPr txBox="1">
            <a:spLocks noChangeArrowheads="1"/>
          </p:cNvSpPr>
          <p:nvPr/>
        </p:nvSpPr>
        <p:spPr bwMode="auto">
          <a:xfrm>
            <a:off x="228600" y="990600"/>
            <a:ext cx="8534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1800" b="1" u="sng" dirty="0">
                <a:solidFill>
                  <a:srgbClr val="C00000"/>
                </a:solidFill>
              </a:rPr>
              <a:t>All functions must be attempted unless there is a reason why not as follows: </a:t>
            </a:r>
            <a:r>
              <a:rPr lang="en-US" sz="1600" b="1" dirty="0"/>
              <a:t>Note:</a:t>
            </a:r>
            <a:r>
              <a:rPr lang="en-US" sz="1600" dirty="0"/>
              <a:t> It is expected that the documentation in the chart supports reasons for not assessing all items. So, when using any of these exception code, there should be documented to back up the reason for not assessing.</a:t>
            </a:r>
            <a:endParaRPr lang="en-US" sz="1800" b="1" u="sng" dirty="0">
              <a:solidFill>
                <a:srgbClr val="C00000"/>
              </a:solidFill>
            </a:endParaRPr>
          </a:p>
          <a:p>
            <a:pPr marL="814388" lvl="1" indent="-463550">
              <a:lnSpc>
                <a:spcPct val="100000"/>
              </a:lnSpc>
              <a:spcBef>
                <a:spcPts val="0"/>
              </a:spcBef>
              <a:buClr>
                <a:srgbClr val="C00000"/>
              </a:buClr>
              <a:buFont typeface="Arial" panose="020B0604020202020204" pitchFamily="34" charset="0"/>
              <a:buChar char="•"/>
            </a:pPr>
            <a:endParaRPr lang="en-US" sz="1600" b="1" dirty="0"/>
          </a:p>
          <a:p>
            <a:pPr marL="814388" lvl="1" indent="-463550">
              <a:lnSpc>
                <a:spcPct val="100000"/>
              </a:lnSpc>
              <a:spcBef>
                <a:spcPts val="0"/>
              </a:spcBef>
              <a:buClr>
                <a:srgbClr val="C00000"/>
              </a:buClr>
              <a:buFont typeface="Arial" panose="020B0604020202020204" pitchFamily="34" charset="0"/>
              <a:buChar char="•"/>
            </a:pPr>
            <a:r>
              <a:rPr lang="en-US" sz="1600" b="1" dirty="0">
                <a:highlight>
                  <a:srgbClr val="FFFF00"/>
                </a:highlight>
              </a:rPr>
              <a:t>07 </a:t>
            </a:r>
            <a:r>
              <a:rPr lang="en-US" sz="1600" dirty="0">
                <a:highlight>
                  <a:srgbClr val="FFFF00"/>
                </a:highlight>
              </a:rPr>
              <a:t>- </a:t>
            </a:r>
            <a:r>
              <a:rPr lang="en-US" sz="1600" b="1" dirty="0">
                <a:highlight>
                  <a:srgbClr val="FFFF00"/>
                </a:highlight>
              </a:rPr>
              <a:t>Patient refused </a:t>
            </a:r>
            <a:r>
              <a:rPr lang="en-US" sz="1600" dirty="0"/>
              <a:t>– do all possible to convince them to participate</a:t>
            </a:r>
            <a:endParaRPr lang="en-US" dirty="0"/>
          </a:p>
          <a:p>
            <a:pPr marL="814388" lvl="1" indent="-463550">
              <a:lnSpc>
                <a:spcPct val="100000"/>
              </a:lnSpc>
              <a:spcBef>
                <a:spcPts val="0"/>
              </a:spcBef>
              <a:buClr>
                <a:srgbClr val="C00000"/>
              </a:buClr>
              <a:buFont typeface="Arial" panose="020B0604020202020204" pitchFamily="34" charset="0"/>
              <a:buChar char="•"/>
            </a:pPr>
            <a:endParaRPr lang="en-US" sz="1600" dirty="0"/>
          </a:p>
          <a:p>
            <a:pPr marL="814388" lvl="1" indent="-463550">
              <a:lnSpc>
                <a:spcPct val="100000"/>
              </a:lnSpc>
              <a:spcBef>
                <a:spcPts val="0"/>
              </a:spcBef>
              <a:buClr>
                <a:srgbClr val="C00000"/>
              </a:buClr>
              <a:buFont typeface="Arial" panose="020B0604020202020204" pitchFamily="34" charset="0"/>
              <a:buChar char="•"/>
            </a:pPr>
            <a:r>
              <a:rPr lang="en-US" sz="1600" b="1" dirty="0">
                <a:highlight>
                  <a:srgbClr val="FFFF00"/>
                </a:highlight>
              </a:rPr>
              <a:t>09</a:t>
            </a:r>
            <a:r>
              <a:rPr lang="en-US" sz="1600" dirty="0">
                <a:highlight>
                  <a:srgbClr val="FFFF00"/>
                </a:highlight>
              </a:rPr>
              <a:t> - </a:t>
            </a:r>
            <a:r>
              <a:rPr lang="en-US" sz="1600" b="1" dirty="0">
                <a:highlight>
                  <a:srgbClr val="FFFF00"/>
                </a:highlight>
              </a:rPr>
              <a:t>Not applicable </a:t>
            </a:r>
            <a:r>
              <a:rPr lang="en-US" sz="1600" dirty="0"/>
              <a:t>‐ </a:t>
            </a:r>
            <a:r>
              <a:rPr lang="en-US" sz="1600" b="1" dirty="0"/>
              <a:t>Not attempted </a:t>
            </a:r>
            <a:r>
              <a:rPr lang="en-US" sz="1600" dirty="0"/>
              <a:t>and </a:t>
            </a:r>
            <a:r>
              <a:rPr lang="en-US" sz="1600" b="1" dirty="0"/>
              <a:t>the patient did not perform this activity prior to the current illness</a:t>
            </a:r>
            <a:r>
              <a:rPr lang="en-US" sz="1600" dirty="0"/>
              <a:t>, exacerbation, or injury – for instance, if patient was not doing stairs before then its NA, if patient does not ambulate or uses w/c in community then those items are NA etc… </a:t>
            </a:r>
            <a:endParaRPr lang="en-US" dirty="0"/>
          </a:p>
          <a:p>
            <a:pPr marL="814388" lvl="1" indent="-463550">
              <a:lnSpc>
                <a:spcPct val="100000"/>
              </a:lnSpc>
              <a:spcBef>
                <a:spcPts val="0"/>
              </a:spcBef>
              <a:buClr>
                <a:srgbClr val="C00000"/>
              </a:buClr>
              <a:buFont typeface="Arial" panose="020B0604020202020204" pitchFamily="34" charset="0"/>
              <a:buChar char="•"/>
            </a:pPr>
            <a:endParaRPr lang="en-US" sz="1600" dirty="0"/>
          </a:p>
          <a:p>
            <a:pPr marL="814388" lvl="1" indent="-463550">
              <a:lnSpc>
                <a:spcPct val="100000"/>
              </a:lnSpc>
              <a:spcBef>
                <a:spcPts val="0"/>
              </a:spcBef>
              <a:buClr>
                <a:srgbClr val="C00000"/>
              </a:buClr>
              <a:buFont typeface="Arial" panose="020B0604020202020204" pitchFamily="34" charset="0"/>
              <a:buChar char="•"/>
            </a:pPr>
            <a:r>
              <a:rPr lang="en-US" sz="1600" b="1" dirty="0">
                <a:highlight>
                  <a:srgbClr val="FFFF00"/>
                </a:highlight>
              </a:rPr>
              <a:t>10</a:t>
            </a:r>
            <a:r>
              <a:rPr lang="en-US" sz="1600" dirty="0">
                <a:highlight>
                  <a:srgbClr val="FFFF00"/>
                </a:highlight>
              </a:rPr>
              <a:t> - </a:t>
            </a:r>
            <a:r>
              <a:rPr lang="en-US" sz="1600" b="1" dirty="0">
                <a:highlight>
                  <a:srgbClr val="FFFF00"/>
                </a:highlight>
              </a:rPr>
              <a:t>Not attempted due to environmental limitations </a:t>
            </a:r>
            <a:r>
              <a:rPr lang="en-US" sz="1600" dirty="0"/>
              <a:t>(e.g., lack of equipment, weather constraints) – for example, there are no 12-step stairs in the hospital (gym or stairs between hospital floors etc… Remember that if the weather is not good to test outdoors on day 1, do not use “not attempted due to environmental limitations” unless the weather does not change for all 3 days</a:t>
            </a:r>
          </a:p>
          <a:p>
            <a:pPr marL="814388" lvl="1" indent="-463550">
              <a:lnSpc>
                <a:spcPct val="100000"/>
              </a:lnSpc>
              <a:spcBef>
                <a:spcPts val="0"/>
              </a:spcBef>
              <a:buClr>
                <a:srgbClr val="C00000"/>
              </a:buClr>
              <a:buFont typeface="Arial" panose="020B0604020202020204" pitchFamily="34" charset="0"/>
              <a:buChar char="•"/>
            </a:pPr>
            <a:endParaRPr lang="en-US" sz="1600" dirty="0"/>
          </a:p>
          <a:p>
            <a:pPr marL="814388" lvl="1" indent="-463550">
              <a:lnSpc>
                <a:spcPct val="100000"/>
              </a:lnSpc>
              <a:spcBef>
                <a:spcPts val="0"/>
              </a:spcBef>
              <a:buClr>
                <a:srgbClr val="C00000"/>
              </a:buClr>
              <a:buFont typeface="Arial" panose="020B0604020202020204" pitchFamily="34" charset="0"/>
              <a:buChar char="•"/>
            </a:pPr>
            <a:r>
              <a:rPr lang="en-US" sz="1600" b="1" dirty="0">
                <a:highlight>
                  <a:srgbClr val="FFFF00"/>
                </a:highlight>
              </a:rPr>
              <a:t>88</a:t>
            </a:r>
            <a:r>
              <a:rPr lang="en-US" sz="1600" dirty="0">
                <a:highlight>
                  <a:srgbClr val="FFFF00"/>
                </a:highlight>
              </a:rPr>
              <a:t> - </a:t>
            </a:r>
            <a:r>
              <a:rPr lang="en-US" sz="1600" b="1" dirty="0">
                <a:highlight>
                  <a:srgbClr val="FFFF00"/>
                </a:highlight>
              </a:rPr>
              <a:t>Not attempted due to medical condition or safety concerns</a:t>
            </a:r>
            <a:r>
              <a:rPr lang="en-US" sz="1600" b="1" dirty="0"/>
              <a:t> – </a:t>
            </a:r>
            <a:r>
              <a:rPr lang="en-US" sz="1600" dirty="0"/>
              <a:t>for instance you may not be able to assess stairs within the 1</a:t>
            </a:r>
            <a:r>
              <a:rPr lang="en-US" sz="1600" baseline="30000" dirty="0"/>
              <a:t>st</a:t>
            </a:r>
            <a:r>
              <a:rPr lang="en-US" sz="1600" dirty="0"/>
              <a:t> 3 days for post stroke, or maybe their medical issues are still not sufficiently stable to attempt some of the testing </a:t>
            </a:r>
            <a:endParaRPr lang="en-US" sz="16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55</a:t>
            </a:fld>
            <a:endParaRPr lang="en-US" dirty="0"/>
          </a:p>
        </p:txBody>
      </p:sp>
    </p:spTree>
    <p:extLst>
      <p:ext uri="{BB962C8B-B14F-4D97-AF65-F5344CB8AC3E}">
        <p14:creationId xmlns:p14="http://schemas.microsoft.com/office/powerpoint/2010/main" val="30616659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56</a:t>
            </a:fld>
            <a:endParaRPr lang="en-US" dirty="0"/>
          </a:p>
        </p:txBody>
      </p:sp>
      <p:sp>
        <p:nvSpPr>
          <p:cNvPr id="7" name="Title 3"/>
          <p:cNvSpPr>
            <a:spLocks noGrp="1"/>
          </p:cNvSpPr>
          <p:nvPr>
            <p:ph type="title"/>
          </p:nvPr>
        </p:nvSpPr>
        <p:spPr>
          <a:xfrm>
            <a:off x="228600" y="381000"/>
            <a:ext cx="8686800" cy="381000"/>
          </a:xfrm>
        </p:spPr>
        <p:txBody>
          <a:bodyPr/>
          <a:lstStyle/>
          <a:p>
            <a:r>
              <a:rPr lang="en-US" b="1" dirty="0">
                <a:solidFill>
                  <a:srgbClr val="C00000"/>
                </a:solidFill>
              </a:rPr>
              <a:t>Function/Mobility Sections (Discharge) </a:t>
            </a:r>
          </a:p>
        </p:txBody>
      </p:sp>
      <p:sp>
        <p:nvSpPr>
          <p:cNvPr id="3" name="TextBox 2"/>
          <p:cNvSpPr txBox="1"/>
          <p:nvPr/>
        </p:nvSpPr>
        <p:spPr>
          <a:xfrm>
            <a:off x="228600" y="914400"/>
            <a:ext cx="8686800" cy="6863417"/>
          </a:xfrm>
          <a:prstGeom prst="rect">
            <a:avLst/>
          </a:prstGeom>
          <a:noFill/>
        </p:spPr>
        <p:txBody>
          <a:bodyPr wrap="square" rtlCol="0">
            <a:spAutoFit/>
          </a:bodyPr>
          <a:lstStyle/>
          <a:p>
            <a:pPr marL="342900" indent="-342900">
              <a:buAutoNum type="arabicPeriod"/>
            </a:pPr>
            <a:r>
              <a:rPr lang="en-US" dirty="0"/>
              <a:t>Same items will be tested on </a:t>
            </a:r>
            <a:r>
              <a:rPr lang="en-US" b="1" u="sng" dirty="0">
                <a:solidFill>
                  <a:srgbClr val="C00000"/>
                </a:solidFill>
              </a:rPr>
              <a:t>discharge </a:t>
            </a:r>
          </a:p>
          <a:p>
            <a:pPr marL="342900" indent="-342900">
              <a:buAutoNum type="arabicPeriod"/>
            </a:pPr>
            <a:endParaRPr lang="en-US" dirty="0"/>
          </a:p>
          <a:p>
            <a:pPr marL="342900" indent="-342900">
              <a:buAutoNum type="arabicPeriod"/>
            </a:pPr>
            <a:r>
              <a:rPr lang="en-US" dirty="0"/>
              <a:t>Must be completed within 3 calendar days of discharge including the day of discharge</a:t>
            </a:r>
          </a:p>
          <a:p>
            <a:pPr marL="800100" lvl="1" indent="-342900">
              <a:buFont typeface="Arial" panose="020B0604020202020204" pitchFamily="34" charset="0"/>
              <a:buChar char="•"/>
            </a:pPr>
            <a:r>
              <a:rPr lang="en-US" sz="1600" dirty="0"/>
              <a:t>For the Discharge assessment, code the patient’s discharge functional status, based on a clinical assessment of the patient’s performance that occurs as close to the time of the patient’s discharge as possible to capture all areas of improvement possible </a:t>
            </a:r>
          </a:p>
          <a:p>
            <a:pPr marL="342900" indent="-342900">
              <a:buAutoNum type="arabicPeriod"/>
            </a:pPr>
            <a:endParaRPr lang="en-US" dirty="0"/>
          </a:p>
          <a:p>
            <a:pPr marL="342900" indent="-342900">
              <a:buAutoNum type="arabicPeriod"/>
            </a:pPr>
            <a:r>
              <a:rPr lang="en-US" dirty="0">
                <a:highlight>
                  <a:srgbClr val="FFFF00"/>
                </a:highlight>
              </a:rPr>
              <a:t>Usually done the day prior or day of the discharge at a stand-up mtg </a:t>
            </a:r>
          </a:p>
          <a:p>
            <a:pPr marL="342900" indent="-342900">
              <a:buAutoNum type="arabicPeriod"/>
            </a:pPr>
            <a:endParaRPr lang="en-US" dirty="0"/>
          </a:p>
          <a:p>
            <a:pPr marL="342900" indent="-342900">
              <a:buAutoNum type="arabicPeriod"/>
            </a:pPr>
            <a:r>
              <a:rPr lang="en-US" dirty="0"/>
              <a:t>Same coding principles apply to discharge assessments </a:t>
            </a:r>
          </a:p>
          <a:p>
            <a:pPr marL="342900" indent="-342900">
              <a:buAutoNum type="arabicPeriod"/>
            </a:pPr>
            <a:endParaRPr lang="en-US" dirty="0"/>
          </a:p>
          <a:p>
            <a:pPr marL="342900" indent="-342900">
              <a:buAutoNum type="arabicPeriod"/>
            </a:pPr>
            <a:r>
              <a:rPr lang="en-US" dirty="0"/>
              <a:t>Again, all assessment items must be attempted to be coded – otherwise a reason for no attempt must be coded</a:t>
            </a:r>
          </a:p>
          <a:p>
            <a:pPr marL="342900" indent="-342900">
              <a:buAutoNum type="arabicPeriod"/>
            </a:pPr>
            <a:endParaRPr lang="en-US" dirty="0"/>
          </a:p>
          <a:p>
            <a:pPr marL="342900" indent="-342900">
              <a:buAutoNum type="arabicPeriod"/>
            </a:pPr>
            <a:r>
              <a:rPr lang="en-US" dirty="0"/>
              <a:t>Patients should be allowed to perform activities as independently as possible for both admission and discharge, as long as they are safe for both admission &amp; discharge assessments.</a:t>
            </a:r>
          </a:p>
          <a:p>
            <a:pPr marL="342900" indent="-342900">
              <a:buAutoNum type="arabicPeriod"/>
            </a:pPr>
            <a:endParaRPr lang="en-US" dirty="0"/>
          </a:p>
          <a:p>
            <a:pPr marL="342900" indent="-342900">
              <a:buAutoNum type="arabicPeriod"/>
            </a:pPr>
            <a:r>
              <a:rPr lang="en-US" dirty="0"/>
              <a:t>Remember that even if patient was coded on admission as 07 (refused) or 10 (environmental issue) does not mean it is automatically the same at discharge</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sz="1600" dirty="0"/>
          </a:p>
        </p:txBody>
      </p:sp>
    </p:spTree>
    <p:extLst>
      <p:ext uri="{BB962C8B-B14F-4D97-AF65-F5344CB8AC3E}">
        <p14:creationId xmlns:p14="http://schemas.microsoft.com/office/powerpoint/2010/main" val="16312218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Discharge Data </a:t>
            </a:r>
          </a:p>
        </p:txBody>
      </p:sp>
      <p:sp>
        <p:nvSpPr>
          <p:cNvPr id="5" name="Rectangle 2"/>
          <p:cNvSpPr txBox="1">
            <a:spLocks noChangeArrowheads="1"/>
          </p:cNvSpPr>
          <p:nvPr/>
        </p:nvSpPr>
        <p:spPr bwMode="auto">
          <a:xfrm>
            <a:off x="4800600" y="13716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endParaRPr lang="en-US" sz="2800" b="1" dirty="0"/>
          </a:p>
          <a:p>
            <a:pPr marL="463550" indent="-463550">
              <a:lnSpc>
                <a:spcPct val="100000"/>
              </a:lnSpc>
              <a:spcBef>
                <a:spcPts val="0"/>
              </a:spcBef>
              <a:buClr>
                <a:srgbClr val="C00000"/>
              </a:buClr>
              <a:buFont typeface="Wingdings" panose="05000000000000000000" pitchFamily="2" charset="2"/>
              <a:buChar char="q"/>
            </a:pPr>
            <a:endParaRPr lang="en-US" sz="2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57</a:t>
            </a:fld>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377634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1000" y="2514600"/>
            <a:ext cx="25908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Self explanatory but make sure you have a good system to enter this info  for instance  both D/C to home and Home with HH would be coded 01 </a:t>
            </a:r>
          </a:p>
        </p:txBody>
      </p:sp>
      <p:pic>
        <p:nvPicPr>
          <p:cNvPr id="6" name="Picture 5">
            <a:extLst>
              <a:ext uri="{FF2B5EF4-FFF2-40B4-BE49-F238E27FC236}">
                <a16:creationId xmlns:a16="http://schemas.microsoft.com/office/drawing/2014/main" id="{CD1EFEE1-0CC6-4755-B097-2B9630751BF5}"/>
              </a:ext>
            </a:extLst>
          </p:cNvPr>
          <p:cNvPicPr>
            <a:picLocks noChangeAspect="1"/>
          </p:cNvPicPr>
          <p:nvPr/>
        </p:nvPicPr>
        <p:blipFill>
          <a:blip r:embed="rId4"/>
          <a:stretch>
            <a:fillRect/>
          </a:stretch>
        </p:blipFill>
        <p:spPr>
          <a:xfrm>
            <a:off x="4362451" y="995900"/>
            <a:ext cx="4171949" cy="5357841"/>
          </a:xfrm>
          <a:prstGeom prst="rect">
            <a:avLst/>
          </a:prstGeom>
          <a:ln w="3175">
            <a:solidFill>
              <a:schemeClr val="tx1"/>
            </a:solidFill>
          </a:ln>
        </p:spPr>
      </p:pic>
      <p:sp>
        <p:nvSpPr>
          <p:cNvPr id="8" name="Rectangle 7">
            <a:extLst>
              <a:ext uri="{FF2B5EF4-FFF2-40B4-BE49-F238E27FC236}">
                <a16:creationId xmlns:a16="http://schemas.microsoft.com/office/drawing/2014/main" id="{B85AFE3C-F79D-4EEC-9DF9-9EC4D8C853F3}"/>
              </a:ext>
            </a:extLst>
          </p:cNvPr>
          <p:cNvSpPr/>
          <p:nvPr/>
        </p:nvSpPr>
        <p:spPr>
          <a:xfrm>
            <a:off x="152399" y="5013325"/>
            <a:ext cx="4572001" cy="1616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Be sure to close a record by discharging them if they are returned to acute from SB. So, if returned to SB after acute – you should have 2 admissions &amp; D/C record on this one patient.</a:t>
            </a:r>
          </a:p>
        </p:txBody>
      </p:sp>
    </p:spTree>
    <p:extLst>
      <p:ext uri="{BB962C8B-B14F-4D97-AF65-F5344CB8AC3E}">
        <p14:creationId xmlns:p14="http://schemas.microsoft.com/office/powerpoint/2010/main" val="15730678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30-Day Follow-up Status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58</a:t>
            </a:fld>
            <a:endParaRPr lang="en-US" dirty="0"/>
          </a:p>
        </p:txBody>
      </p:sp>
      <p:sp>
        <p:nvSpPr>
          <p:cNvPr id="3" name="TextBox 2"/>
          <p:cNvSpPr txBox="1"/>
          <p:nvPr/>
        </p:nvSpPr>
        <p:spPr>
          <a:xfrm>
            <a:off x="252484" y="3657600"/>
            <a:ext cx="8434316" cy="3046988"/>
          </a:xfrm>
          <a:prstGeom prst="rect">
            <a:avLst/>
          </a:prstGeom>
          <a:noFill/>
        </p:spPr>
        <p:txBody>
          <a:bodyPr wrap="square" rtlCol="0">
            <a:spAutoFit/>
          </a:bodyPr>
          <a:lstStyle/>
          <a:p>
            <a:pPr marL="285750" indent="-285750">
              <a:buClr>
                <a:srgbClr val="C00000"/>
              </a:buClr>
              <a:buFont typeface="Wingdings" panose="05000000000000000000" pitchFamily="2" charset="2"/>
              <a:buChar char="q"/>
            </a:pPr>
            <a:r>
              <a:rPr lang="en-US" sz="1600" dirty="0"/>
              <a:t>We understand that getting information regarding a hospital use other than yours may be difficult to get information from the patient hence all the choices on the next Slide. – We do expect that you will be able to get info from HIM for patients who used your CAH at a minimum</a:t>
            </a:r>
          </a:p>
          <a:p>
            <a:pPr marL="285750" indent="-285750">
              <a:buClr>
                <a:srgbClr val="C00000"/>
              </a:buClr>
              <a:buFont typeface="Wingdings" panose="05000000000000000000" pitchFamily="2" charset="2"/>
              <a:buChar char="q"/>
            </a:pPr>
            <a:endParaRPr lang="en-US" sz="1600" dirty="0"/>
          </a:p>
          <a:p>
            <a:pPr marL="285750" indent="-285750">
              <a:buClr>
                <a:srgbClr val="C00000"/>
              </a:buClr>
              <a:buFont typeface="Wingdings" panose="05000000000000000000" pitchFamily="2" charset="2"/>
              <a:buChar char="q"/>
            </a:pPr>
            <a:r>
              <a:rPr lang="en-US" sz="1600" dirty="0"/>
              <a:t>Managing care from acute or post-acute requires follow-up calls done within 24-72 </a:t>
            </a:r>
            <a:r>
              <a:rPr lang="en-US" sz="1600" dirty="0" err="1"/>
              <a:t>hrs</a:t>
            </a:r>
            <a:r>
              <a:rPr lang="en-US" sz="1600" dirty="0"/>
              <a:t> post discharge based on condition, then weekly or more if issues were identified but no less than 30 days post discharge for the 30 day post discharge window closing and data collection </a:t>
            </a:r>
          </a:p>
          <a:p>
            <a:pPr marL="742950" lvl="1" indent="-285750">
              <a:buClr>
                <a:srgbClr val="C00000"/>
              </a:buClr>
              <a:buFont typeface="Arial" panose="020B0604020202020204" pitchFamily="34" charset="0"/>
              <a:buChar char="•"/>
            </a:pPr>
            <a:r>
              <a:rPr lang="en-US" sz="1600" dirty="0"/>
              <a:t>Does require having good processes in place informing the patient/family of the follow-up call, ensuring we have the correct # to call and preferred times including what # they should expect would show up on their phone </a:t>
            </a:r>
          </a:p>
        </p:txBody>
      </p:sp>
      <p:pic>
        <p:nvPicPr>
          <p:cNvPr id="6" name="Picture 5">
            <a:extLst>
              <a:ext uri="{FF2B5EF4-FFF2-40B4-BE49-F238E27FC236}">
                <a16:creationId xmlns:a16="http://schemas.microsoft.com/office/drawing/2014/main" id="{ECD6D13E-3003-44DA-8CC5-1BD5EC6EB79B}"/>
              </a:ext>
            </a:extLst>
          </p:cNvPr>
          <p:cNvPicPr>
            <a:picLocks noChangeAspect="1"/>
          </p:cNvPicPr>
          <p:nvPr/>
        </p:nvPicPr>
        <p:blipFill>
          <a:blip r:embed="rId3"/>
          <a:stretch>
            <a:fillRect/>
          </a:stretch>
        </p:blipFill>
        <p:spPr>
          <a:xfrm>
            <a:off x="492584" y="990600"/>
            <a:ext cx="3774617" cy="2678496"/>
          </a:xfrm>
          <a:prstGeom prst="rect">
            <a:avLst/>
          </a:prstGeom>
        </p:spPr>
      </p:pic>
      <p:sp>
        <p:nvSpPr>
          <p:cNvPr id="7" name="Rectangle 6">
            <a:extLst>
              <a:ext uri="{FF2B5EF4-FFF2-40B4-BE49-F238E27FC236}">
                <a16:creationId xmlns:a16="http://schemas.microsoft.com/office/drawing/2014/main" id="{0ED39CCE-D0E9-4F36-92D0-68253A58C2D1}"/>
              </a:ext>
            </a:extLst>
          </p:cNvPr>
          <p:cNvSpPr/>
          <p:nvPr/>
        </p:nvSpPr>
        <p:spPr>
          <a:xfrm>
            <a:off x="4876800" y="1219200"/>
            <a:ext cx="32766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only is having a follow-up call system the right thing to do to prevent readmissions but demonstrating a low readmission rate after SB vs SNF will help to make a “decreased cost”  point.</a:t>
            </a:r>
          </a:p>
        </p:txBody>
      </p:sp>
    </p:spTree>
    <p:extLst>
      <p:ext uri="{BB962C8B-B14F-4D97-AF65-F5344CB8AC3E}">
        <p14:creationId xmlns:p14="http://schemas.microsoft.com/office/powerpoint/2010/main" val="2482406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Who Should We Conduct Follow-Up Calls For?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59</a:t>
            </a:fld>
            <a:endParaRPr lang="en-US" dirty="0"/>
          </a:p>
        </p:txBody>
      </p:sp>
      <p:sp>
        <p:nvSpPr>
          <p:cNvPr id="3" name="TextBox 2"/>
          <p:cNvSpPr txBox="1"/>
          <p:nvPr/>
        </p:nvSpPr>
        <p:spPr>
          <a:xfrm>
            <a:off x="252484" y="990600"/>
            <a:ext cx="8434316" cy="5693866"/>
          </a:xfrm>
          <a:prstGeom prst="rect">
            <a:avLst/>
          </a:prstGeom>
          <a:noFill/>
        </p:spPr>
        <p:txBody>
          <a:bodyPr wrap="square" rtlCol="0">
            <a:spAutoFit/>
          </a:bodyPr>
          <a:lstStyle/>
          <a:p>
            <a:pPr marL="285750" indent="-285750">
              <a:buClr>
                <a:srgbClr val="C00000"/>
              </a:buClr>
              <a:buFont typeface="Wingdings" panose="05000000000000000000" pitchFamily="2" charset="2"/>
              <a:buChar char="q"/>
            </a:pPr>
            <a:r>
              <a:rPr lang="en-US" sz="2000" dirty="0">
                <a:highlight>
                  <a:srgbClr val="FFFF00"/>
                </a:highlight>
              </a:rPr>
              <a:t>A post-discharge for this project should be done for every discharges including:</a:t>
            </a:r>
          </a:p>
          <a:p>
            <a:pPr marL="800100" lvl="1" indent="-342900">
              <a:buClr>
                <a:srgbClr val="C00000"/>
              </a:buClr>
              <a:buFont typeface="Arial" panose="020B0604020202020204" pitchFamily="34" charset="0"/>
              <a:buChar char="•"/>
            </a:pPr>
            <a:r>
              <a:rPr lang="en-US" dirty="0"/>
              <a:t>Those who left the SB AMA (against medical advice)</a:t>
            </a:r>
          </a:p>
          <a:p>
            <a:pPr marL="800100" lvl="1" indent="-342900">
              <a:buClr>
                <a:srgbClr val="C00000"/>
              </a:buClr>
              <a:buFont typeface="Arial" panose="020B0604020202020204" pitchFamily="34" charset="0"/>
              <a:buChar char="•"/>
            </a:pPr>
            <a:r>
              <a:rPr lang="en-US" dirty="0"/>
              <a:t>SB LOS less than 3 days</a:t>
            </a:r>
          </a:p>
          <a:p>
            <a:pPr marL="800100" lvl="1" indent="-342900">
              <a:buClr>
                <a:srgbClr val="C00000"/>
              </a:buClr>
              <a:buFont typeface="Arial" panose="020B0604020202020204" pitchFamily="34" charset="0"/>
              <a:buChar char="•"/>
            </a:pPr>
            <a:r>
              <a:rPr lang="en-US" dirty="0"/>
              <a:t>Independent with all self-care activities at the time of admission</a:t>
            </a:r>
          </a:p>
          <a:p>
            <a:pPr marL="800100" lvl="1" indent="-342900">
              <a:buClr>
                <a:srgbClr val="C00000"/>
              </a:buClr>
              <a:buFont typeface="Arial" panose="020B0604020202020204" pitchFamily="34" charset="0"/>
              <a:buChar char="•"/>
            </a:pPr>
            <a:r>
              <a:rPr lang="en-US" dirty="0"/>
              <a:t>Regardless of whether they received PT and/or OT</a:t>
            </a:r>
          </a:p>
          <a:p>
            <a:pPr marL="800100" lvl="1" indent="-342900">
              <a:buClr>
                <a:srgbClr val="C00000"/>
              </a:buClr>
              <a:buFont typeface="Arial" panose="020B0604020202020204" pitchFamily="34" charset="0"/>
              <a:buChar char="•"/>
            </a:pPr>
            <a:r>
              <a:rPr lang="en-US" dirty="0"/>
              <a:t>Those discharged to a nursing home (we need to know the outcome of those patients also)</a:t>
            </a:r>
          </a:p>
          <a:p>
            <a:pPr marL="285750" indent="-285750">
              <a:buClr>
                <a:srgbClr val="C00000"/>
              </a:buClr>
              <a:buFont typeface="Wingdings" panose="05000000000000000000" pitchFamily="2" charset="2"/>
              <a:buChar char="q"/>
            </a:pPr>
            <a:endParaRPr lang="en-US" sz="2000" dirty="0"/>
          </a:p>
          <a:p>
            <a:pPr marL="285750" indent="-285750">
              <a:buClr>
                <a:srgbClr val="C00000"/>
              </a:buClr>
              <a:buFont typeface="Wingdings" panose="05000000000000000000" pitchFamily="2" charset="2"/>
              <a:buChar char="q"/>
            </a:pPr>
            <a:r>
              <a:rPr lang="en-US" sz="2000" dirty="0">
                <a:highlight>
                  <a:srgbClr val="FFFF00"/>
                </a:highlight>
              </a:rPr>
              <a:t>Post-discharge for this project </a:t>
            </a:r>
            <a:r>
              <a:rPr lang="en-US" sz="2000" u="sng" dirty="0">
                <a:highlight>
                  <a:srgbClr val="FFFF00"/>
                </a:highlight>
              </a:rPr>
              <a:t>will not be called</a:t>
            </a:r>
            <a:r>
              <a:rPr lang="en-US" sz="2000" dirty="0">
                <a:highlight>
                  <a:srgbClr val="FFFF00"/>
                </a:highlight>
              </a:rPr>
              <a:t> if the following exceptions exist:</a:t>
            </a:r>
          </a:p>
          <a:p>
            <a:pPr marL="800100" lvl="1" indent="-342900">
              <a:buClr>
                <a:srgbClr val="C00000"/>
              </a:buClr>
              <a:buFont typeface="Arial" panose="020B0604020202020204" pitchFamily="34" charset="0"/>
              <a:buChar char="•"/>
            </a:pPr>
            <a:r>
              <a:rPr lang="en-US" dirty="0"/>
              <a:t>Died while on the unit or you are aware that they passed after being discharged</a:t>
            </a:r>
          </a:p>
          <a:p>
            <a:pPr marL="800100" lvl="1" indent="-342900">
              <a:buClr>
                <a:srgbClr val="C00000"/>
              </a:buClr>
              <a:buFont typeface="Arial" panose="020B0604020202020204" pitchFamily="34" charset="0"/>
              <a:buChar char="•"/>
            </a:pPr>
            <a:r>
              <a:rPr lang="en-US" dirty="0"/>
              <a:t>Discharged to hospice care</a:t>
            </a:r>
          </a:p>
          <a:p>
            <a:pPr marL="800100" lvl="1" indent="-342900">
              <a:buClr>
                <a:srgbClr val="C00000"/>
              </a:buClr>
              <a:buFont typeface="Arial" panose="020B0604020202020204" pitchFamily="34" charset="0"/>
              <a:buChar char="•"/>
            </a:pPr>
            <a:r>
              <a:rPr lang="en-US" dirty="0"/>
              <a:t>Unexpected D/C to a short-stay acute hospital/CAH because the hospital may do their own follow-up</a:t>
            </a:r>
          </a:p>
          <a:p>
            <a:pPr marL="800100" lvl="1" indent="-342900">
              <a:buClr>
                <a:srgbClr val="C00000"/>
              </a:buClr>
              <a:buFont typeface="Arial" panose="020B0604020202020204" pitchFamily="34" charset="0"/>
              <a:buChar char="•"/>
            </a:pPr>
            <a:r>
              <a:rPr lang="en-US" dirty="0"/>
              <a:t>Patients in coma/persistent vegetative state </a:t>
            </a:r>
            <a:r>
              <a:rPr lang="en-US" dirty="0" err="1"/>
              <a:t>etc</a:t>
            </a:r>
            <a:r>
              <a:rPr lang="en-US" dirty="0"/>
              <a:t> (as per exception list)</a:t>
            </a:r>
          </a:p>
          <a:p>
            <a:pPr marL="800100" lvl="1" indent="-342900">
              <a:buClr>
                <a:srgbClr val="C00000"/>
              </a:buClr>
              <a:buFont typeface="Arial" panose="020B0604020202020204" pitchFamily="34" charset="0"/>
              <a:buChar char="•"/>
            </a:pPr>
            <a:endParaRPr lang="en-US" dirty="0"/>
          </a:p>
          <a:p>
            <a:pPr lvl="2">
              <a:buClr>
                <a:srgbClr val="C00000"/>
              </a:buClr>
            </a:pPr>
            <a:endParaRPr lang="en-US" sz="1600" dirty="0"/>
          </a:p>
          <a:p>
            <a:pPr marL="285750" indent="-285750">
              <a:buClr>
                <a:srgbClr val="C00000"/>
              </a:buClr>
              <a:buFont typeface="Wingdings" panose="05000000000000000000" pitchFamily="2" charset="2"/>
              <a:buChar char="q"/>
            </a:pPr>
            <a:endParaRPr lang="en-US" sz="1600" dirty="0"/>
          </a:p>
        </p:txBody>
      </p:sp>
    </p:spTree>
    <p:extLst>
      <p:ext uri="{BB962C8B-B14F-4D97-AF65-F5344CB8AC3E}">
        <p14:creationId xmlns:p14="http://schemas.microsoft.com/office/powerpoint/2010/main" val="267041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Coding Review and Q&amp;A (</a:t>
            </a:r>
            <a:r>
              <a:rPr lang="en-US" sz="2400" b="1" dirty="0"/>
              <a:t>10:15 – 11:00</a:t>
            </a:r>
            <a:r>
              <a:rPr lang="en-US" sz="2400" b="1" dirty="0">
                <a:solidFill>
                  <a:srgbClr val="C00000"/>
                </a:solidFill>
              </a:rPr>
              <a:t>)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a:t>
            </a:fld>
            <a:endParaRPr lang="en-US" dirty="0"/>
          </a:p>
        </p:txBody>
      </p:sp>
      <p:pic>
        <p:nvPicPr>
          <p:cNvPr id="8" name="Picture 7">
            <a:extLst>
              <a:ext uri="{FF2B5EF4-FFF2-40B4-BE49-F238E27FC236}">
                <a16:creationId xmlns:a16="http://schemas.microsoft.com/office/drawing/2014/main" id="{4EB2844A-01DD-4D67-8C32-AC7B9056E68B}"/>
              </a:ext>
            </a:extLst>
          </p:cNvPr>
          <p:cNvPicPr>
            <a:picLocks noChangeAspect="1"/>
          </p:cNvPicPr>
          <p:nvPr/>
        </p:nvPicPr>
        <p:blipFill>
          <a:blip r:embed="rId3"/>
          <a:stretch>
            <a:fillRect/>
          </a:stretch>
        </p:blipFill>
        <p:spPr>
          <a:xfrm>
            <a:off x="228600" y="967230"/>
            <a:ext cx="5227773" cy="5890770"/>
          </a:xfrm>
          <a:prstGeom prst="rect">
            <a:avLst/>
          </a:prstGeom>
        </p:spPr>
      </p:pic>
      <p:sp>
        <p:nvSpPr>
          <p:cNvPr id="11" name="TextBox 10">
            <a:extLst>
              <a:ext uri="{FF2B5EF4-FFF2-40B4-BE49-F238E27FC236}">
                <a16:creationId xmlns:a16="http://schemas.microsoft.com/office/drawing/2014/main" id="{26A46C45-A1F2-4977-A715-C06B57BD54A0}"/>
              </a:ext>
            </a:extLst>
          </p:cNvPr>
          <p:cNvSpPr txBox="1"/>
          <p:nvPr/>
        </p:nvSpPr>
        <p:spPr>
          <a:xfrm>
            <a:off x="5456373" y="1143000"/>
            <a:ext cx="3581400" cy="2031325"/>
          </a:xfrm>
          <a:prstGeom prst="rect">
            <a:avLst/>
          </a:prstGeom>
          <a:solidFill>
            <a:schemeClr val="bg1"/>
          </a:solidFill>
          <a:ln w="38100">
            <a:solidFill>
              <a:srgbClr val="C00000"/>
            </a:solidFill>
          </a:ln>
        </p:spPr>
        <p:txBody>
          <a:bodyPr wrap="square" rtlCol="0">
            <a:spAutoFit/>
          </a:bodyPr>
          <a:lstStyle/>
          <a:p>
            <a:pPr marL="342900" indent="-342900">
              <a:buAutoNum type="arabicPeriod"/>
            </a:pPr>
            <a:r>
              <a:rPr lang="en-US" sz="1400" dirty="0"/>
              <a:t>Unique Patient Identifier as decided by hospital such as act. # or something totally different but you must have a system where you would remember how to access the info and look back at the chart if needed</a:t>
            </a:r>
          </a:p>
          <a:p>
            <a:pPr marL="342900" indent="-342900">
              <a:buAutoNum type="arabicPeriod"/>
            </a:pPr>
            <a:endParaRPr lang="en-US" sz="1400" dirty="0"/>
          </a:p>
          <a:p>
            <a:pPr marL="342900" indent="-342900">
              <a:buAutoNum type="arabicPeriod"/>
            </a:pPr>
            <a:r>
              <a:rPr lang="en-US" sz="1400" dirty="0"/>
              <a:t>DOB and SB Adm. Date is self-explanatory</a:t>
            </a:r>
          </a:p>
        </p:txBody>
      </p:sp>
      <p:cxnSp>
        <p:nvCxnSpPr>
          <p:cNvPr id="5" name="Straight Connector 4">
            <a:extLst>
              <a:ext uri="{FF2B5EF4-FFF2-40B4-BE49-F238E27FC236}">
                <a16:creationId xmlns:a16="http://schemas.microsoft.com/office/drawing/2014/main" id="{1690F3C5-7990-4416-B123-406B1B8D4A60}"/>
              </a:ext>
            </a:extLst>
          </p:cNvPr>
          <p:cNvCxnSpPr>
            <a:cxnSpLocks/>
          </p:cNvCxnSpPr>
          <p:nvPr/>
        </p:nvCxnSpPr>
        <p:spPr>
          <a:xfrm>
            <a:off x="304800" y="3235881"/>
            <a:ext cx="3962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ABAB64E-9FA0-4FD3-9632-B7DB056B2A5D}"/>
              </a:ext>
            </a:extLst>
          </p:cNvPr>
          <p:cNvSpPr/>
          <p:nvPr/>
        </p:nvSpPr>
        <p:spPr>
          <a:xfrm>
            <a:off x="2133600" y="5638800"/>
            <a:ext cx="2590800" cy="304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For persons w/intellectual disability</a:t>
            </a:r>
          </a:p>
        </p:txBody>
      </p:sp>
      <p:sp>
        <p:nvSpPr>
          <p:cNvPr id="12" name="Rectangle 11">
            <a:extLst>
              <a:ext uri="{FF2B5EF4-FFF2-40B4-BE49-F238E27FC236}">
                <a16:creationId xmlns:a16="http://schemas.microsoft.com/office/drawing/2014/main" id="{00007AA0-0424-4D9F-990D-31DEB0114CB7}"/>
              </a:ext>
            </a:extLst>
          </p:cNvPr>
          <p:cNvSpPr/>
          <p:nvPr/>
        </p:nvSpPr>
        <p:spPr>
          <a:xfrm>
            <a:off x="1524000" y="5943600"/>
            <a:ext cx="2590800" cy="304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Hospice facility or Home with hospice</a:t>
            </a:r>
          </a:p>
        </p:txBody>
      </p:sp>
      <p:sp>
        <p:nvSpPr>
          <p:cNvPr id="13" name="TextBox 12">
            <a:extLst>
              <a:ext uri="{FF2B5EF4-FFF2-40B4-BE49-F238E27FC236}">
                <a16:creationId xmlns:a16="http://schemas.microsoft.com/office/drawing/2014/main" id="{013A8046-066A-406B-8694-598FA2679948}"/>
              </a:ext>
            </a:extLst>
          </p:cNvPr>
          <p:cNvSpPr txBox="1"/>
          <p:nvPr/>
        </p:nvSpPr>
        <p:spPr>
          <a:xfrm>
            <a:off x="5486400" y="3429000"/>
            <a:ext cx="3581400" cy="3323987"/>
          </a:xfrm>
          <a:prstGeom prst="rect">
            <a:avLst/>
          </a:prstGeom>
          <a:solidFill>
            <a:schemeClr val="bg1"/>
          </a:solidFill>
          <a:ln w="38100">
            <a:solidFill>
              <a:srgbClr val="C00000"/>
            </a:solidFill>
          </a:ln>
        </p:spPr>
        <p:txBody>
          <a:bodyPr wrap="square" rtlCol="0">
            <a:spAutoFit/>
          </a:bodyPr>
          <a:lstStyle/>
          <a:p>
            <a:r>
              <a:rPr lang="en-US" sz="1400" dirty="0"/>
              <a:t>Note: </a:t>
            </a:r>
          </a:p>
          <a:p>
            <a:endParaRPr lang="en-US" sz="1400" dirty="0"/>
          </a:p>
          <a:p>
            <a:r>
              <a:rPr lang="en-US" sz="1400" dirty="0"/>
              <a:t>Most likely, your SB patient will come from your or a referring hospital but the question is asking “ residence </a:t>
            </a:r>
            <a:r>
              <a:rPr lang="en-US" sz="1400" dirty="0">
                <a:highlight>
                  <a:srgbClr val="FFFF00"/>
                </a:highlight>
              </a:rPr>
              <a:t>prior to the Inpatient Admission that preceded </a:t>
            </a:r>
            <a:r>
              <a:rPr lang="en-US" sz="1400" dirty="0"/>
              <a:t>the swing bed stay” CMS did change this from the MDS but we will continue asking it like this because its more relevant to our hospitals.</a:t>
            </a:r>
          </a:p>
          <a:p>
            <a:endParaRPr lang="en-US" sz="1400" dirty="0"/>
          </a:p>
          <a:p>
            <a:r>
              <a:rPr lang="en-US" sz="1400" dirty="0"/>
              <a:t>So, if they came to the hospital as a patient from any of those other places, then code 02 to 09 which ever applies</a:t>
            </a:r>
          </a:p>
          <a:p>
            <a:endParaRPr lang="en-US" sz="1400" dirty="0"/>
          </a:p>
          <a:p>
            <a:r>
              <a:rPr lang="en-US" sz="1400" dirty="0"/>
              <a:t>99 = not any of the above (</a:t>
            </a:r>
            <a:r>
              <a:rPr lang="en-US" sz="1400" dirty="0" err="1"/>
              <a:t>ie</a:t>
            </a:r>
            <a:r>
              <a:rPr lang="en-US" sz="1400" dirty="0"/>
              <a:t>: prison)</a:t>
            </a:r>
            <a:endParaRPr lang="en-US" dirty="0"/>
          </a:p>
        </p:txBody>
      </p:sp>
    </p:spTree>
    <p:extLst>
      <p:ext uri="{BB962C8B-B14F-4D97-AF65-F5344CB8AC3E}">
        <p14:creationId xmlns:p14="http://schemas.microsoft.com/office/powerpoint/2010/main" val="2430953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30-Day Follow-up Status </a:t>
            </a:r>
          </a:p>
        </p:txBody>
      </p:sp>
      <p:sp>
        <p:nvSpPr>
          <p:cNvPr id="5" name="Rectangle 2"/>
          <p:cNvSpPr txBox="1">
            <a:spLocks noChangeArrowheads="1"/>
          </p:cNvSpPr>
          <p:nvPr/>
        </p:nvSpPr>
        <p:spPr bwMode="auto">
          <a:xfrm>
            <a:off x="4800600" y="13716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endParaRPr lang="en-US" sz="2800" b="1" dirty="0"/>
          </a:p>
          <a:p>
            <a:pPr marL="463550" indent="-463550">
              <a:lnSpc>
                <a:spcPct val="100000"/>
              </a:lnSpc>
              <a:spcBef>
                <a:spcPts val="0"/>
              </a:spcBef>
              <a:buClr>
                <a:srgbClr val="C00000"/>
              </a:buClr>
              <a:buFont typeface="Wingdings" panose="05000000000000000000" pitchFamily="2" charset="2"/>
              <a:buChar char="q"/>
            </a:pPr>
            <a:endParaRPr lang="en-US" sz="2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60</a:t>
            </a:fld>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104900"/>
            <a:ext cx="6942137"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391400" y="1066800"/>
            <a:ext cx="1552669" cy="502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Check </a:t>
            </a:r>
            <a:r>
              <a:rPr lang="en-US" sz="2000" b="1" u="sng" dirty="0"/>
              <a:t>all </a:t>
            </a:r>
            <a:r>
              <a:rPr lang="en-US" sz="2000" dirty="0"/>
              <a:t>that applies</a:t>
            </a:r>
          </a:p>
          <a:p>
            <a:pPr algn="ctr"/>
            <a:endParaRPr lang="en-US" sz="2000" dirty="0"/>
          </a:p>
          <a:p>
            <a:pPr algn="ctr"/>
            <a:r>
              <a:rPr lang="en-US" sz="2000" dirty="0"/>
              <a:t>Take the time to read every options</a:t>
            </a:r>
          </a:p>
          <a:p>
            <a:pPr algn="ctr"/>
            <a:endParaRPr lang="en-US" sz="2000" dirty="0"/>
          </a:p>
          <a:p>
            <a:pPr algn="ctr"/>
            <a:r>
              <a:rPr lang="en-US" sz="2000" dirty="0"/>
              <a:t>We hope to make this list less cumbersome for the next update.</a:t>
            </a:r>
          </a:p>
        </p:txBody>
      </p:sp>
    </p:spTree>
    <p:extLst>
      <p:ext uri="{BB962C8B-B14F-4D97-AF65-F5344CB8AC3E}">
        <p14:creationId xmlns:p14="http://schemas.microsoft.com/office/powerpoint/2010/main" val="34889594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Coding Q&amp;A? </a:t>
            </a:r>
          </a:p>
        </p:txBody>
      </p:sp>
      <p:sp>
        <p:nvSpPr>
          <p:cNvPr id="5" name="Rectangle 2"/>
          <p:cNvSpPr txBox="1">
            <a:spLocks noChangeArrowheads="1"/>
          </p:cNvSpPr>
          <p:nvPr/>
        </p:nvSpPr>
        <p:spPr bwMode="auto">
          <a:xfrm>
            <a:off x="304800" y="914400"/>
            <a:ext cx="861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00050" indent="-400050">
              <a:lnSpc>
                <a:spcPct val="100000"/>
              </a:lnSpc>
              <a:spcBef>
                <a:spcPts val="0"/>
              </a:spcBef>
              <a:buClr>
                <a:srgbClr val="C00000"/>
              </a:buClr>
              <a:buNone/>
            </a:pPr>
            <a:r>
              <a:rPr lang="en-US" sz="1800" b="1" dirty="0"/>
              <a:t>Q</a:t>
            </a:r>
            <a:r>
              <a:rPr lang="en-US" sz="1800" dirty="0"/>
              <a:t>:   Do we have to have data on every admissions?</a:t>
            </a:r>
          </a:p>
          <a:p>
            <a:pPr marL="400050" indent="-400050">
              <a:lnSpc>
                <a:spcPct val="100000"/>
              </a:lnSpc>
              <a:spcBef>
                <a:spcPts val="0"/>
              </a:spcBef>
              <a:buClr>
                <a:srgbClr val="C00000"/>
              </a:buClr>
              <a:buNone/>
            </a:pPr>
            <a:r>
              <a:rPr lang="en-US" sz="1800" b="1" dirty="0"/>
              <a:t>A:   </a:t>
            </a:r>
            <a:r>
              <a:rPr lang="en-US" sz="1800" dirty="0"/>
              <a:t>Yes, every admissions must be entered and all sections of the assessment to be coded up to the part of Exclusions. If exclusions apply, then skip to D/C and Follow-up items. </a:t>
            </a:r>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r>
              <a:rPr lang="en-US" sz="1800" b="1" dirty="0"/>
              <a:t>****************************************************************</a:t>
            </a:r>
          </a:p>
          <a:p>
            <a:pPr marL="400050" indent="-400050">
              <a:lnSpc>
                <a:spcPct val="100000"/>
              </a:lnSpc>
              <a:spcBef>
                <a:spcPts val="0"/>
              </a:spcBef>
              <a:buClr>
                <a:srgbClr val="C00000"/>
              </a:buClr>
              <a:buNone/>
            </a:pPr>
            <a:r>
              <a:rPr lang="en-US" sz="1800" b="1" dirty="0"/>
              <a:t>Q:   </a:t>
            </a:r>
            <a:r>
              <a:rPr lang="en-US" sz="1800" dirty="0"/>
              <a:t>What if the patient was discharged unexpectedly and we only had time to do 4 of the sections?</a:t>
            </a:r>
          </a:p>
          <a:p>
            <a:pPr marL="400050" indent="-400050">
              <a:lnSpc>
                <a:spcPct val="100000"/>
              </a:lnSpc>
              <a:spcBef>
                <a:spcPts val="0"/>
              </a:spcBef>
              <a:buClr>
                <a:srgbClr val="C00000"/>
              </a:buClr>
              <a:buNone/>
            </a:pPr>
            <a:r>
              <a:rPr lang="en-US" sz="1800" b="1" dirty="0"/>
              <a:t>A:   </a:t>
            </a:r>
            <a:r>
              <a:rPr lang="en-US" sz="1800" dirty="0"/>
              <a:t>Complete what you can based on documentation including the Exception section. </a:t>
            </a:r>
          </a:p>
          <a:p>
            <a:pPr marL="400050" indent="-400050">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r>
              <a:rPr lang="en-US" b="1" dirty="0"/>
              <a:t>*****************************************************************</a:t>
            </a:r>
          </a:p>
          <a:p>
            <a:pPr marL="400050" indent="-400050">
              <a:lnSpc>
                <a:spcPct val="100000"/>
              </a:lnSpc>
              <a:spcBef>
                <a:spcPts val="0"/>
              </a:spcBef>
              <a:buClr>
                <a:srgbClr val="C00000"/>
              </a:buClr>
              <a:buNone/>
            </a:pPr>
            <a:r>
              <a:rPr lang="en-US" sz="1800" b="1" dirty="0"/>
              <a:t>Q:   </a:t>
            </a:r>
            <a:r>
              <a:rPr lang="en-US" sz="1800" dirty="0"/>
              <a:t>What if a patient had therapy but it only started on day 4 or 5, how do I document the admission Functional Assessment</a:t>
            </a:r>
          </a:p>
          <a:p>
            <a:pPr marL="400050" indent="-400050">
              <a:lnSpc>
                <a:spcPct val="100000"/>
              </a:lnSpc>
              <a:spcBef>
                <a:spcPts val="0"/>
              </a:spcBef>
              <a:buClr>
                <a:srgbClr val="C00000"/>
              </a:buClr>
              <a:buNone/>
            </a:pPr>
            <a:r>
              <a:rPr lang="en-US" sz="1800" b="1" dirty="0"/>
              <a:t>A:	</a:t>
            </a:r>
            <a:r>
              <a:rPr lang="en-US" sz="1800" dirty="0"/>
              <a:t>Team members who worked with the patient such as nurses and SB Coordinator must complete the Functional Assessment by the end of Day 3</a:t>
            </a:r>
          </a:p>
          <a:p>
            <a:pPr marL="400050" indent="-400050">
              <a:lnSpc>
                <a:spcPct val="100000"/>
              </a:lnSpc>
              <a:spcBef>
                <a:spcPts val="0"/>
              </a:spcBef>
              <a:buClr>
                <a:srgbClr val="C00000"/>
              </a:buClr>
              <a:buNone/>
            </a:pPr>
            <a:endParaRPr lang="en-US" sz="1800" dirty="0"/>
          </a:p>
          <a:p>
            <a:pPr marL="400050" indent="-400050">
              <a:lnSpc>
                <a:spcPct val="100000"/>
              </a:lnSpc>
              <a:spcBef>
                <a:spcPts val="0"/>
              </a:spcBef>
              <a:buClr>
                <a:srgbClr val="C00000"/>
              </a:buClr>
              <a:buNone/>
            </a:pPr>
            <a:r>
              <a:rPr lang="en-US" sz="1800" dirty="0"/>
              <a:t>	There may be more “88” then if therapy was involved because nursing does not feel comfortable assessing and may be a reason why therapy was requested.</a:t>
            </a:r>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r>
              <a:rPr lang="en-US" sz="1800" b="1" dirty="0"/>
              <a:t>*************************************************************</a:t>
            </a:r>
          </a:p>
          <a:p>
            <a:pPr marL="400050" indent="-400050">
              <a:lnSpc>
                <a:spcPct val="100000"/>
              </a:lnSpc>
              <a:spcBef>
                <a:spcPts val="0"/>
              </a:spcBef>
              <a:buClr>
                <a:srgbClr val="C00000"/>
              </a:buClr>
              <a:buNone/>
            </a:pPr>
            <a:endParaRPr lang="en-US" sz="1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61</a:t>
            </a:fld>
            <a:endParaRPr lang="en-US" dirty="0"/>
          </a:p>
        </p:txBody>
      </p:sp>
    </p:spTree>
    <p:extLst>
      <p:ext uri="{BB962C8B-B14F-4D97-AF65-F5344CB8AC3E}">
        <p14:creationId xmlns:p14="http://schemas.microsoft.com/office/powerpoint/2010/main" val="12063517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Coding Q&amp;A? </a:t>
            </a:r>
          </a:p>
        </p:txBody>
      </p:sp>
      <p:sp>
        <p:nvSpPr>
          <p:cNvPr id="5" name="Rectangle 2"/>
          <p:cNvSpPr txBox="1">
            <a:spLocks noChangeArrowheads="1"/>
          </p:cNvSpPr>
          <p:nvPr/>
        </p:nvSpPr>
        <p:spPr bwMode="auto">
          <a:xfrm>
            <a:off x="304800" y="990600"/>
            <a:ext cx="8610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00050" indent="-400050">
              <a:lnSpc>
                <a:spcPct val="100000"/>
              </a:lnSpc>
              <a:spcBef>
                <a:spcPts val="0"/>
              </a:spcBef>
              <a:buClr>
                <a:srgbClr val="C00000"/>
              </a:buClr>
              <a:buNone/>
            </a:pPr>
            <a:r>
              <a:rPr lang="en-US" sz="1800" b="1" dirty="0"/>
              <a:t>Q:   </a:t>
            </a:r>
            <a:r>
              <a:rPr lang="en-US" sz="1800" dirty="0"/>
              <a:t>What if we did the admission functional assessment and entered the data in the system but the patient dies on day 5 which now puts him on the exclusion list – do I erase the functional data</a:t>
            </a:r>
          </a:p>
          <a:p>
            <a:pPr marL="400050" indent="-400050">
              <a:lnSpc>
                <a:spcPct val="100000"/>
              </a:lnSpc>
              <a:spcBef>
                <a:spcPts val="0"/>
              </a:spcBef>
              <a:buClr>
                <a:srgbClr val="C00000"/>
              </a:buClr>
              <a:buNone/>
            </a:pPr>
            <a:r>
              <a:rPr lang="en-US" sz="1800" b="1" dirty="0"/>
              <a:t>A:	</a:t>
            </a:r>
            <a:r>
              <a:rPr lang="en-US" sz="1800" dirty="0"/>
              <a:t>No need to go back and erase – complete the Exception list – the program will ignore the functional data already inputted</a:t>
            </a:r>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r>
              <a:rPr lang="en-US" sz="1800" b="1" dirty="0"/>
              <a:t>*************************************************************************</a:t>
            </a:r>
          </a:p>
          <a:p>
            <a:pPr marL="400050" indent="-400050">
              <a:lnSpc>
                <a:spcPct val="100000"/>
              </a:lnSpc>
              <a:spcBef>
                <a:spcPts val="0"/>
              </a:spcBef>
              <a:buClr>
                <a:srgbClr val="C00000"/>
              </a:buClr>
              <a:buNone/>
            </a:pPr>
            <a:r>
              <a:rPr lang="en-US" sz="1800" b="1" dirty="0"/>
              <a:t>Q:	</a:t>
            </a:r>
            <a:r>
              <a:rPr lang="en-US" sz="1800" dirty="0"/>
              <a:t>Patient is nourished 100% via g-tube but the plan is to work with him to have at least partial oral feeding or removal of the g-tube by discharge</a:t>
            </a:r>
          </a:p>
          <a:p>
            <a:pPr marL="400050" indent="-400050">
              <a:lnSpc>
                <a:spcPct val="100000"/>
              </a:lnSpc>
              <a:spcBef>
                <a:spcPts val="0"/>
              </a:spcBef>
              <a:buClr>
                <a:srgbClr val="C00000"/>
              </a:buClr>
              <a:buNone/>
            </a:pPr>
            <a:r>
              <a:rPr lang="en-US" sz="1800" b="1" dirty="0"/>
              <a:t>A:	</a:t>
            </a:r>
            <a:r>
              <a:rPr lang="en-US" sz="1800" dirty="0"/>
              <a:t>Code as 88 =  unsafe and code status on discharge</a:t>
            </a:r>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r>
              <a:rPr lang="en-US" sz="1800" b="1" dirty="0"/>
              <a:t>Q:	</a:t>
            </a:r>
            <a:r>
              <a:rPr lang="en-US" dirty="0"/>
              <a:t>What if the patient is 50% g-tube and 50% oral?</a:t>
            </a:r>
          </a:p>
          <a:p>
            <a:pPr marL="400050" indent="-400050">
              <a:lnSpc>
                <a:spcPct val="100000"/>
              </a:lnSpc>
              <a:spcBef>
                <a:spcPts val="0"/>
              </a:spcBef>
              <a:buClr>
                <a:srgbClr val="C00000"/>
              </a:buClr>
              <a:buNone/>
            </a:pPr>
            <a:r>
              <a:rPr lang="en-US" b="1" dirty="0"/>
              <a:t>A:	</a:t>
            </a:r>
            <a:r>
              <a:rPr lang="en-US" dirty="0"/>
              <a:t>Code based on the 50% oral intake</a:t>
            </a:r>
          </a:p>
          <a:p>
            <a:pPr marL="400050" indent="-400050">
              <a:lnSpc>
                <a:spcPct val="100000"/>
              </a:lnSpc>
              <a:spcBef>
                <a:spcPts val="0"/>
              </a:spcBef>
              <a:buClr>
                <a:srgbClr val="C00000"/>
              </a:buClr>
              <a:buNone/>
            </a:pPr>
            <a:endParaRPr lang="en-US" dirty="0"/>
          </a:p>
          <a:p>
            <a:pPr marL="400050" indent="-400050">
              <a:lnSpc>
                <a:spcPct val="100000"/>
              </a:lnSpc>
              <a:spcBef>
                <a:spcPts val="0"/>
              </a:spcBef>
              <a:buClr>
                <a:srgbClr val="C00000"/>
              </a:buClr>
              <a:buNone/>
            </a:pPr>
            <a:r>
              <a:rPr lang="en-US" sz="1800" b="1" dirty="0"/>
              <a:t>************************************************************************</a:t>
            </a:r>
          </a:p>
          <a:p>
            <a:pPr marL="398463" indent="-398463">
              <a:lnSpc>
                <a:spcPct val="100000"/>
              </a:lnSpc>
              <a:spcBef>
                <a:spcPts val="0"/>
              </a:spcBef>
              <a:buClr>
                <a:srgbClr val="C00000"/>
              </a:buClr>
              <a:buNone/>
              <a:tabLst>
                <a:tab pos="398463" algn="l"/>
                <a:tab pos="914400" algn="l"/>
              </a:tabLst>
            </a:pPr>
            <a:r>
              <a:rPr lang="en-US" sz="1800" b="1" dirty="0"/>
              <a:t>Q:   </a:t>
            </a:r>
            <a:r>
              <a:rPr lang="en-US" dirty="0"/>
              <a:t>Patient has had a stroke and can barely walk for a few steps safely, but the plan is to work with him to walk before D/C – do I code 88 (unsafe) or 1 (dependent) for 10 ft, 50 ft and 150 ft</a:t>
            </a:r>
          </a:p>
          <a:p>
            <a:pPr marL="398463" indent="-398463">
              <a:lnSpc>
                <a:spcPct val="100000"/>
              </a:lnSpc>
              <a:spcBef>
                <a:spcPts val="0"/>
              </a:spcBef>
              <a:buClr>
                <a:srgbClr val="C00000"/>
              </a:buClr>
              <a:buNone/>
              <a:tabLst>
                <a:tab pos="398463" algn="l"/>
                <a:tab pos="914400" algn="l"/>
              </a:tabLst>
            </a:pPr>
            <a:r>
              <a:rPr lang="en-US" b="1" dirty="0"/>
              <a:t>A:	</a:t>
            </a:r>
            <a:r>
              <a:rPr lang="en-US" dirty="0"/>
              <a:t>Code 88 unless safe enough to complete 10 ft with max-assist of 1 or 2 staff in which case you would code level 1 or 2</a:t>
            </a:r>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endParaRPr lang="en-US" sz="1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62</a:t>
            </a:fld>
            <a:endParaRPr lang="en-US" dirty="0"/>
          </a:p>
        </p:txBody>
      </p:sp>
    </p:spTree>
    <p:extLst>
      <p:ext uri="{BB962C8B-B14F-4D97-AF65-F5344CB8AC3E}">
        <p14:creationId xmlns:p14="http://schemas.microsoft.com/office/powerpoint/2010/main" val="10314579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Coding Q&amp;A? </a:t>
            </a:r>
          </a:p>
        </p:txBody>
      </p:sp>
      <p:sp>
        <p:nvSpPr>
          <p:cNvPr id="5" name="Rectangle 2"/>
          <p:cNvSpPr txBox="1">
            <a:spLocks noChangeArrowheads="1"/>
          </p:cNvSpPr>
          <p:nvPr/>
        </p:nvSpPr>
        <p:spPr bwMode="auto">
          <a:xfrm>
            <a:off x="304800" y="1066800"/>
            <a:ext cx="861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47663" indent="-347663">
              <a:lnSpc>
                <a:spcPct val="100000"/>
              </a:lnSpc>
              <a:spcBef>
                <a:spcPts val="0"/>
              </a:spcBef>
              <a:buClr>
                <a:srgbClr val="C00000"/>
              </a:buClr>
              <a:buNone/>
            </a:pPr>
            <a:r>
              <a:rPr lang="en-US" b="1" dirty="0"/>
              <a:t>Q:	</a:t>
            </a:r>
            <a:r>
              <a:rPr lang="en-US" sz="1800" dirty="0"/>
              <a:t>How do I code if the patient was able to do 10 ft with a staff member by his side and another following with a w/c in case he needs to sit down, how do I code “walk 10 ft” </a:t>
            </a:r>
          </a:p>
          <a:p>
            <a:pPr marL="347663" indent="-347663">
              <a:lnSpc>
                <a:spcPct val="100000"/>
              </a:lnSpc>
              <a:spcBef>
                <a:spcPts val="0"/>
              </a:spcBef>
              <a:buClr>
                <a:srgbClr val="C00000"/>
              </a:buClr>
              <a:buNone/>
            </a:pPr>
            <a:r>
              <a:rPr lang="en-US" sz="1800" b="1" dirty="0"/>
              <a:t>A:	</a:t>
            </a:r>
            <a:r>
              <a:rPr lang="en-US" sz="1800" dirty="0"/>
              <a:t>Code as 01 = Dependent  (because 2 staff members were needed)</a:t>
            </a:r>
          </a:p>
          <a:p>
            <a:pPr marL="347663" indent="-347663">
              <a:lnSpc>
                <a:spcPct val="100000"/>
              </a:lnSpc>
              <a:spcBef>
                <a:spcPts val="0"/>
              </a:spcBef>
              <a:buClr>
                <a:srgbClr val="C00000"/>
              </a:buClr>
              <a:buNone/>
            </a:pPr>
            <a:endParaRPr lang="en-US" sz="1800" b="1" dirty="0"/>
          </a:p>
          <a:p>
            <a:pPr marL="347663" indent="-347663">
              <a:lnSpc>
                <a:spcPct val="100000"/>
              </a:lnSpc>
              <a:spcBef>
                <a:spcPts val="0"/>
              </a:spcBef>
              <a:buClr>
                <a:srgbClr val="C00000"/>
              </a:buClr>
              <a:buNone/>
            </a:pPr>
            <a:r>
              <a:rPr lang="en-US" sz="1800" b="1" dirty="0"/>
              <a:t>*************************************************************************</a:t>
            </a:r>
          </a:p>
          <a:p>
            <a:pPr marL="398463" indent="-398463">
              <a:lnSpc>
                <a:spcPct val="100000"/>
              </a:lnSpc>
              <a:spcBef>
                <a:spcPts val="0"/>
              </a:spcBef>
              <a:buClr>
                <a:srgbClr val="C00000"/>
              </a:buClr>
              <a:buNone/>
            </a:pPr>
            <a:r>
              <a:rPr lang="en-US" sz="1800" b="1" dirty="0"/>
              <a:t>Q:   </a:t>
            </a:r>
            <a:r>
              <a:rPr lang="en-US" sz="1800" dirty="0"/>
              <a:t>Patient has significant SOB but able to walk up to 10 feet with helper doing more than ½ of the effort – how do I code walk 10, 50 ft and 150 feet? </a:t>
            </a:r>
          </a:p>
          <a:p>
            <a:pPr marL="0" indent="0">
              <a:lnSpc>
                <a:spcPct val="100000"/>
              </a:lnSpc>
              <a:spcBef>
                <a:spcPts val="0"/>
              </a:spcBef>
              <a:buClr>
                <a:srgbClr val="C00000"/>
              </a:buClr>
              <a:buNone/>
            </a:pPr>
            <a:r>
              <a:rPr lang="en-US" sz="1800" b="1" dirty="0"/>
              <a:t>A:    </a:t>
            </a:r>
            <a:r>
              <a:rPr lang="en-US" sz="1800" dirty="0"/>
              <a:t>Code 10 ft as 02 = Substantial/Maximum Assist</a:t>
            </a:r>
          </a:p>
          <a:p>
            <a:pPr marL="0" indent="0">
              <a:lnSpc>
                <a:spcPct val="100000"/>
              </a:lnSpc>
              <a:spcBef>
                <a:spcPts val="0"/>
              </a:spcBef>
              <a:buClr>
                <a:srgbClr val="C00000"/>
              </a:buClr>
              <a:buNone/>
            </a:pPr>
            <a:r>
              <a:rPr lang="en-US" sz="1800" dirty="0"/>
              <a:t>        Code 50 ft and 150 ft as 88</a:t>
            </a:r>
          </a:p>
          <a:p>
            <a:pPr marL="0" indent="0">
              <a:lnSpc>
                <a:spcPct val="100000"/>
              </a:lnSpc>
              <a:spcBef>
                <a:spcPts val="0"/>
              </a:spcBef>
              <a:buClr>
                <a:srgbClr val="C00000"/>
              </a:buClr>
              <a:buNone/>
            </a:pPr>
            <a:endParaRPr lang="en-US" sz="1800" b="1" dirty="0"/>
          </a:p>
          <a:p>
            <a:pPr marL="0" indent="0">
              <a:lnSpc>
                <a:spcPct val="100000"/>
              </a:lnSpc>
              <a:spcBef>
                <a:spcPts val="0"/>
              </a:spcBef>
              <a:buClr>
                <a:srgbClr val="C00000"/>
              </a:buClr>
              <a:buNone/>
            </a:pPr>
            <a:r>
              <a:rPr lang="en-US" sz="1800" b="1" dirty="0"/>
              <a:t>*************************************************************************</a:t>
            </a:r>
          </a:p>
          <a:p>
            <a:pPr marL="400050" indent="-400050">
              <a:lnSpc>
                <a:spcPct val="100000"/>
              </a:lnSpc>
              <a:spcBef>
                <a:spcPts val="0"/>
              </a:spcBef>
              <a:buClr>
                <a:srgbClr val="C00000"/>
              </a:buClr>
              <a:buNone/>
            </a:pPr>
            <a:r>
              <a:rPr lang="en-US" sz="1800" b="1" dirty="0"/>
              <a:t>Q:	</a:t>
            </a:r>
            <a:r>
              <a:rPr lang="en-US" sz="1800" dirty="0"/>
              <a:t>We have a patient status post car accident who has a lot of pain when turning in bed. When assessing roll left and right (The ability to roll from lying on back to left and right side and return to lying on back on the bed) The patient needs max assist of 1 to turn to the left but has too much pain to be tu</a:t>
            </a:r>
            <a:r>
              <a:rPr lang="en-US" dirty="0"/>
              <a:t>rned to his right side. Do we code this measure a “2” – max assist?</a:t>
            </a:r>
          </a:p>
          <a:p>
            <a:pPr marL="400050" indent="-400050">
              <a:lnSpc>
                <a:spcPct val="100000"/>
              </a:lnSpc>
              <a:spcBef>
                <a:spcPts val="0"/>
              </a:spcBef>
              <a:buClr>
                <a:srgbClr val="C00000"/>
              </a:buClr>
              <a:buNone/>
            </a:pPr>
            <a:r>
              <a:rPr lang="en-US" b="1" dirty="0"/>
              <a:t>A:   </a:t>
            </a:r>
            <a:r>
              <a:rPr lang="en-US" dirty="0"/>
              <a:t>No, code as 88 – you were not able to complete the full assessment</a:t>
            </a:r>
          </a:p>
          <a:p>
            <a:pPr marL="400050" indent="-400050">
              <a:lnSpc>
                <a:spcPct val="100000"/>
              </a:lnSpc>
              <a:spcBef>
                <a:spcPts val="0"/>
              </a:spcBef>
              <a:buClr>
                <a:srgbClr val="C00000"/>
              </a:buClr>
              <a:buNone/>
            </a:pPr>
            <a:endParaRPr lang="en-US" sz="1800"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endParaRPr lang="en-US" sz="1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63</a:t>
            </a:fld>
            <a:endParaRPr lang="en-US" dirty="0"/>
          </a:p>
        </p:txBody>
      </p:sp>
    </p:spTree>
    <p:extLst>
      <p:ext uri="{BB962C8B-B14F-4D97-AF65-F5344CB8AC3E}">
        <p14:creationId xmlns:p14="http://schemas.microsoft.com/office/powerpoint/2010/main" val="13574176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Coding Q&amp;A? </a:t>
            </a:r>
          </a:p>
        </p:txBody>
      </p:sp>
      <p:sp>
        <p:nvSpPr>
          <p:cNvPr id="5" name="Rectangle 2"/>
          <p:cNvSpPr txBox="1">
            <a:spLocks noChangeArrowheads="1"/>
          </p:cNvSpPr>
          <p:nvPr/>
        </p:nvSpPr>
        <p:spPr bwMode="auto">
          <a:xfrm>
            <a:off x="304800" y="914399"/>
            <a:ext cx="86106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47663" indent="-347663">
              <a:lnSpc>
                <a:spcPct val="100000"/>
              </a:lnSpc>
              <a:spcBef>
                <a:spcPts val="0"/>
              </a:spcBef>
              <a:buClr>
                <a:srgbClr val="C00000"/>
              </a:buClr>
              <a:buNone/>
            </a:pPr>
            <a:r>
              <a:rPr lang="en-US" b="1" dirty="0"/>
              <a:t>Q:	</a:t>
            </a:r>
            <a:r>
              <a:rPr lang="en-US" dirty="0"/>
              <a:t>A patient is receiving medical care and rehab until day 8 at which time the therapy staff discharges the patient from their services since he has met his rehab goals but remains on the unit until day 13 to complete IV antibiotic. When is the D/C assessment completed? Based on day 6-7-8 or 11-12-13 functional level?</a:t>
            </a:r>
          </a:p>
          <a:p>
            <a:pPr marL="347663" indent="-347663">
              <a:lnSpc>
                <a:spcPct val="100000"/>
              </a:lnSpc>
              <a:spcBef>
                <a:spcPts val="0"/>
              </a:spcBef>
              <a:buClr>
                <a:srgbClr val="C00000"/>
              </a:buClr>
              <a:buNone/>
            </a:pPr>
            <a:r>
              <a:rPr lang="en-US" b="1" dirty="0"/>
              <a:t>A:	</a:t>
            </a:r>
            <a:r>
              <a:rPr lang="en-US" dirty="0"/>
              <a:t>Based on day 11-12-13 (preferably measured on day 12 or 13)</a:t>
            </a:r>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r>
              <a:rPr lang="en-US" b="1" dirty="0"/>
              <a:t>******************************************************************</a:t>
            </a:r>
          </a:p>
          <a:p>
            <a:pPr marL="347663" indent="-347663">
              <a:lnSpc>
                <a:spcPct val="100000"/>
              </a:lnSpc>
              <a:spcBef>
                <a:spcPts val="0"/>
              </a:spcBef>
              <a:buClr>
                <a:srgbClr val="C00000"/>
              </a:buClr>
              <a:buNone/>
            </a:pPr>
            <a:r>
              <a:rPr lang="en-US" b="1" dirty="0"/>
              <a:t>Q:	</a:t>
            </a:r>
            <a:r>
              <a:rPr lang="en-US" dirty="0"/>
              <a:t>A patient is admitted late Friday pm for medical issues and rehab. There are no therapists working on the weekend hence patient will have been in the program for 3 days (Fri-Sat-Sun) before a therapy assessment. Do we still code the admission assessment, or do we take the info from Monday’s therapy assessment?</a:t>
            </a:r>
          </a:p>
          <a:p>
            <a:pPr marL="347663" indent="-347663">
              <a:lnSpc>
                <a:spcPct val="100000"/>
              </a:lnSpc>
              <a:spcBef>
                <a:spcPts val="0"/>
              </a:spcBef>
              <a:buClr>
                <a:srgbClr val="C00000"/>
              </a:buClr>
              <a:buNone/>
            </a:pPr>
            <a:r>
              <a:rPr lang="en-US" b="1" dirty="0"/>
              <a:t>A:   </a:t>
            </a:r>
            <a:r>
              <a:rPr lang="en-US" dirty="0"/>
              <a:t>Nursing will be responsible to do the admission functional assessment – If you wait for Monday am for the SB Coord to coordinate, base info on nursing assessments, documentation and interview as needed – again may be more “88” (unsafe to assess) – Therapy and nursing will be involved in the D/C assessment</a:t>
            </a:r>
          </a:p>
          <a:p>
            <a:pPr marL="347663" indent="-347663">
              <a:lnSpc>
                <a:spcPct val="100000"/>
              </a:lnSpc>
              <a:spcBef>
                <a:spcPts val="0"/>
              </a:spcBef>
              <a:buClr>
                <a:srgbClr val="C00000"/>
              </a:buClr>
              <a:buNone/>
            </a:pPr>
            <a:endParaRPr lang="en-US" sz="1800"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endParaRPr lang="en-US" sz="1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64</a:t>
            </a:fld>
            <a:endParaRPr lang="en-US" dirty="0"/>
          </a:p>
        </p:txBody>
      </p:sp>
    </p:spTree>
    <p:extLst>
      <p:ext uri="{BB962C8B-B14F-4D97-AF65-F5344CB8AC3E}">
        <p14:creationId xmlns:p14="http://schemas.microsoft.com/office/powerpoint/2010/main" val="19591639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Coding Q&amp;A? </a:t>
            </a:r>
          </a:p>
        </p:txBody>
      </p:sp>
      <p:sp>
        <p:nvSpPr>
          <p:cNvPr id="5" name="Rectangle 2"/>
          <p:cNvSpPr txBox="1">
            <a:spLocks noChangeArrowheads="1"/>
          </p:cNvSpPr>
          <p:nvPr/>
        </p:nvSpPr>
        <p:spPr bwMode="auto">
          <a:xfrm>
            <a:off x="304800" y="914400"/>
            <a:ext cx="861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57200" indent="-457200">
              <a:lnSpc>
                <a:spcPct val="100000"/>
              </a:lnSpc>
              <a:spcBef>
                <a:spcPts val="0"/>
              </a:spcBef>
              <a:buClr>
                <a:srgbClr val="C00000"/>
              </a:buClr>
              <a:buNone/>
            </a:pPr>
            <a:r>
              <a:rPr lang="en-US" sz="1800" b="1" dirty="0"/>
              <a:t>Q:	</a:t>
            </a:r>
            <a:r>
              <a:rPr lang="en-US" sz="1800" dirty="0"/>
              <a:t>Patient is admitted for medical issues/treatments and the need for skilled therapy was not identified until day 4 or 5 or, the patient was too sick to initiate therapy from day 1.  How do we code the admission assessment – do we base it on the first 3 days or from the time therapy was requested?</a:t>
            </a:r>
          </a:p>
          <a:p>
            <a:pPr marL="457200" indent="-457200">
              <a:lnSpc>
                <a:spcPct val="100000"/>
              </a:lnSpc>
              <a:spcBef>
                <a:spcPts val="0"/>
              </a:spcBef>
              <a:buClr>
                <a:srgbClr val="C00000"/>
              </a:buClr>
              <a:buNone/>
            </a:pPr>
            <a:r>
              <a:rPr lang="en-US" sz="1800" b="1" dirty="0"/>
              <a:t>A:	</a:t>
            </a:r>
            <a:r>
              <a:rPr lang="en-US" sz="1800" dirty="0"/>
              <a:t>As above, nursing will code the admission functional assessment </a:t>
            </a:r>
          </a:p>
          <a:p>
            <a:pPr marL="0" indent="0">
              <a:lnSpc>
                <a:spcPct val="100000"/>
              </a:lnSpc>
              <a:spcBef>
                <a:spcPts val="0"/>
              </a:spcBef>
              <a:buClr>
                <a:srgbClr val="C00000"/>
              </a:buClr>
              <a:buNone/>
            </a:pPr>
            <a:endParaRPr lang="en-US" sz="1800" b="1" dirty="0"/>
          </a:p>
          <a:p>
            <a:pPr marL="0" indent="0">
              <a:lnSpc>
                <a:spcPct val="100000"/>
              </a:lnSpc>
              <a:spcBef>
                <a:spcPts val="0"/>
              </a:spcBef>
              <a:buClr>
                <a:srgbClr val="C00000"/>
              </a:buClr>
              <a:buNone/>
            </a:pPr>
            <a:r>
              <a:rPr lang="en-US" sz="1800" b="1" dirty="0"/>
              <a:t>*****************************************************************</a:t>
            </a:r>
          </a:p>
          <a:p>
            <a:pPr marL="400050" indent="-400050">
              <a:lnSpc>
                <a:spcPct val="100000"/>
              </a:lnSpc>
              <a:spcBef>
                <a:spcPts val="0"/>
              </a:spcBef>
              <a:buClr>
                <a:srgbClr val="C00000"/>
              </a:buClr>
              <a:buNone/>
            </a:pPr>
            <a:r>
              <a:rPr lang="en-US" sz="1800" b="1" dirty="0"/>
              <a:t>Q:	</a:t>
            </a:r>
            <a:r>
              <a:rPr lang="en-US" sz="1800" dirty="0"/>
              <a:t>During the 3 days for assessment, the PT noted the patient to be a level 3 (mod assist – less than ½ performed by helper) for chair/bed-to-chair transfer but the rest of the time the patient is reported to require max assist where the nursing staff must perform more than ½ of the effort as helpers. Do we code chair/bed-to-chair as 2 or 3</a:t>
            </a:r>
          </a:p>
          <a:p>
            <a:pPr marL="400050" indent="-400050">
              <a:lnSpc>
                <a:spcPct val="100000"/>
              </a:lnSpc>
              <a:spcBef>
                <a:spcPts val="0"/>
              </a:spcBef>
              <a:buClr>
                <a:srgbClr val="C00000"/>
              </a:buClr>
              <a:buNone/>
            </a:pPr>
            <a:r>
              <a:rPr lang="en-US" sz="1800" b="1" dirty="0"/>
              <a:t>A:	</a:t>
            </a:r>
            <a:r>
              <a:rPr lang="en-US" sz="1800" dirty="0"/>
              <a:t>Code as 2 (max assist) since this what the patient looks like on the average</a:t>
            </a:r>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r>
              <a:rPr lang="en-US" sz="1800" b="1" dirty="0"/>
              <a:t>******************************************************************</a:t>
            </a:r>
          </a:p>
          <a:p>
            <a:pPr marL="457200" indent="-457200">
              <a:lnSpc>
                <a:spcPct val="100000"/>
              </a:lnSpc>
              <a:spcBef>
                <a:spcPts val="0"/>
              </a:spcBef>
              <a:buClr>
                <a:srgbClr val="C00000"/>
              </a:buClr>
              <a:buNone/>
            </a:pPr>
            <a:r>
              <a:rPr lang="en-US" sz="1800" b="1" dirty="0"/>
              <a:t>Q:	</a:t>
            </a:r>
            <a:r>
              <a:rPr lang="en-US" sz="1800" dirty="0"/>
              <a:t>A patient had his 3-day assessment but was transferred back to acute care on day 5 with an expected return to SB when stable. We discharged the patient to acute on day 5 therefore this patient will be an exception, so we do not complete the discharge self-care and mobility assessment. After 3 days in acute, he is returned to SB as planned.  Do we go from where we left of?</a:t>
            </a:r>
          </a:p>
          <a:p>
            <a:pPr marL="457200" indent="-457200">
              <a:lnSpc>
                <a:spcPct val="100000"/>
              </a:lnSpc>
              <a:spcBef>
                <a:spcPts val="0"/>
              </a:spcBef>
              <a:buClr>
                <a:srgbClr val="C00000"/>
              </a:buClr>
              <a:buNone/>
            </a:pPr>
            <a:r>
              <a:rPr lang="en-US" sz="1800" b="1" dirty="0"/>
              <a:t>A:	</a:t>
            </a:r>
            <a:r>
              <a:rPr lang="en-US" sz="1800" dirty="0"/>
              <a:t>We start over since in SB it is considered a new admission</a:t>
            </a:r>
          </a:p>
          <a:p>
            <a:pPr marL="0" indent="0">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endParaRPr lang="en-US" sz="1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65</a:t>
            </a:fld>
            <a:endParaRPr lang="en-US" dirty="0"/>
          </a:p>
        </p:txBody>
      </p:sp>
    </p:spTree>
    <p:extLst>
      <p:ext uri="{BB962C8B-B14F-4D97-AF65-F5344CB8AC3E}">
        <p14:creationId xmlns:p14="http://schemas.microsoft.com/office/powerpoint/2010/main" val="1861320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Coding Q&amp;A? </a:t>
            </a:r>
          </a:p>
        </p:txBody>
      </p:sp>
      <p:sp>
        <p:nvSpPr>
          <p:cNvPr id="5" name="Rectangle 2"/>
          <p:cNvSpPr txBox="1">
            <a:spLocks noChangeArrowheads="1"/>
          </p:cNvSpPr>
          <p:nvPr/>
        </p:nvSpPr>
        <p:spPr bwMode="auto">
          <a:xfrm>
            <a:off x="228600" y="914399"/>
            <a:ext cx="86106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98463" indent="-398463">
              <a:lnSpc>
                <a:spcPct val="100000"/>
              </a:lnSpc>
              <a:spcBef>
                <a:spcPts val="0"/>
              </a:spcBef>
              <a:buClr>
                <a:srgbClr val="C00000"/>
              </a:buClr>
              <a:buNone/>
            </a:pPr>
            <a:r>
              <a:rPr lang="en-US" sz="1800" b="1" dirty="0"/>
              <a:t>Q:	</a:t>
            </a:r>
            <a:r>
              <a:rPr lang="en-US" sz="1800" dirty="0"/>
              <a:t>A patient was discharge to acute and did not return to SB. Do we complete a 30-day follow-up?</a:t>
            </a:r>
          </a:p>
          <a:p>
            <a:pPr marL="398463" indent="-398463">
              <a:lnSpc>
                <a:spcPct val="100000"/>
              </a:lnSpc>
              <a:spcBef>
                <a:spcPts val="0"/>
              </a:spcBef>
              <a:buClr>
                <a:srgbClr val="C00000"/>
              </a:buClr>
              <a:buNone/>
            </a:pPr>
            <a:r>
              <a:rPr lang="en-US" sz="1800" b="1" dirty="0"/>
              <a:t>A:	</a:t>
            </a:r>
            <a:r>
              <a:rPr lang="en-US" sz="1800" dirty="0"/>
              <a:t>No  - acute should be doing a follow-up</a:t>
            </a:r>
            <a:endParaRPr lang="en-US" sz="1800" b="1" dirty="0"/>
          </a:p>
          <a:p>
            <a:pPr marL="398463" indent="-398463">
              <a:lnSpc>
                <a:spcPct val="100000"/>
              </a:lnSpc>
              <a:spcBef>
                <a:spcPts val="0"/>
              </a:spcBef>
              <a:buClr>
                <a:srgbClr val="C00000"/>
              </a:buClr>
              <a:buNone/>
            </a:pPr>
            <a:r>
              <a:rPr lang="en-US" sz="1800" b="1" dirty="0"/>
              <a:t>******************************************************************</a:t>
            </a:r>
          </a:p>
          <a:p>
            <a:pPr marL="398463" indent="-398463">
              <a:lnSpc>
                <a:spcPct val="100000"/>
              </a:lnSpc>
              <a:spcBef>
                <a:spcPts val="0"/>
              </a:spcBef>
              <a:buClr>
                <a:srgbClr val="C00000"/>
              </a:buClr>
              <a:buNone/>
            </a:pPr>
            <a:r>
              <a:rPr lang="en-US" sz="1800" b="1" dirty="0"/>
              <a:t>Q:	</a:t>
            </a:r>
            <a:r>
              <a:rPr lang="en-US" sz="1800" dirty="0"/>
              <a:t>A patient was discharged from acute to SB with a fresh trach and 2 weeks rest from chemo and radiation therapy with a plan to then be readmitted to acute for neck surgery.  Do I report this as a readmission to acute though it was planned?</a:t>
            </a:r>
          </a:p>
          <a:p>
            <a:pPr marL="398463" indent="-398463">
              <a:lnSpc>
                <a:spcPct val="100000"/>
              </a:lnSpc>
              <a:spcBef>
                <a:spcPts val="0"/>
              </a:spcBef>
              <a:buClr>
                <a:srgbClr val="C00000"/>
              </a:buClr>
              <a:buNone/>
            </a:pPr>
            <a:r>
              <a:rPr lang="en-US" sz="1800" b="1" dirty="0"/>
              <a:t>A:	</a:t>
            </a:r>
            <a:r>
              <a:rPr lang="en-US" sz="1800" dirty="0">
                <a:solidFill>
                  <a:srgbClr val="C00000"/>
                </a:solidFill>
              </a:rPr>
              <a:t>No since the planned readmission was documented – the next tool update should include a box to identify “planned readmission”</a:t>
            </a:r>
          </a:p>
          <a:p>
            <a:pPr marL="398463" indent="-398463">
              <a:lnSpc>
                <a:spcPct val="100000"/>
              </a:lnSpc>
              <a:spcBef>
                <a:spcPts val="0"/>
              </a:spcBef>
              <a:buClr>
                <a:srgbClr val="C00000"/>
              </a:buClr>
              <a:buNone/>
            </a:pPr>
            <a:endParaRPr lang="en-US" sz="1800" dirty="0"/>
          </a:p>
          <a:p>
            <a:pPr marL="347663" indent="-347663">
              <a:lnSpc>
                <a:spcPct val="100000"/>
              </a:lnSpc>
              <a:spcBef>
                <a:spcPts val="0"/>
              </a:spcBef>
              <a:buClr>
                <a:srgbClr val="C00000"/>
              </a:buClr>
              <a:buNone/>
            </a:pPr>
            <a:r>
              <a:rPr lang="en-US" sz="1800" dirty="0"/>
              <a:t>******************************************************************</a:t>
            </a:r>
          </a:p>
          <a:p>
            <a:pPr marL="457200" indent="-457200">
              <a:lnSpc>
                <a:spcPct val="100000"/>
              </a:lnSpc>
              <a:spcBef>
                <a:spcPts val="0"/>
              </a:spcBef>
              <a:buClr>
                <a:srgbClr val="C00000"/>
              </a:buClr>
              <a:buNone/>
            </a:pPr>
            <a:r>
              <a:rPr lang="en-US" sz="1800" b="1" dirty="0"/>
              <a:t>Q:	</a:t>
            </a:r>
            <a:r>
              <a:rPr lang="en-US" sz="1800" dirty="0"/>
              <a:t>A patient was admitted to acute care from an Assisted Living. After the acute care he was discharged to a Transitional Care Unit at that hospital and now he is being transferred to your SB program. How do I code his residence prior to acute?</a:t>
            </a:r>
          </a:p>
          <a:p>
            <a:pPr marL="457200" indent="-457200">
              <a:lnSpc>
                <a:spcPct val="100000"/>
              </a:lnSpc>
              <a:spcBef>
                <a:spcPts val="0"/>
              </a:spcBef>
              <a:buClr>
                <a:srgbClr val="C00000"/>
              </a:buClr>
              <a:buNone/>
            </a:pPr>
            <a:r>
              <a:rPr lang="en-US" sz="1800" b="1" dirty="0"/>
              <a:t>A:	</a:t>
            </a:r>
            <a:r>
              <a:rPr lang="en-US" sz="1800" dirty="0"/>
              <a:t>Assisted Living</a:t>
            </a:r>
          </a:p>
          <a:p>
            <a:pPr marL="457200" indent="-457200">
              <a:lnSpc>
                <a:spcPct val="100000"/>
              </a:lnSpc>
              <a:spcBef>
                <a:spcPts val="0"/>
              </a:spcBef>
              <a:buClr>
                <a:srgbClr val="C00000"/>
              </a:buClr>
              <a:buNone/>
            </a:pPr>
            <a:r>
              <a:rPr lang="en-US" sz="1800" b="1" dirty="0"/>
              <a:t> </a:t>
            </a:r>
          </a:p>
          <a:p>
            <a:pPr marL="0" indent="0">
              <a:lnSpc>
                <a:spcPct val="100000"/>
              </a:lnSpc>
              <a:spcBef>
                <a:spcPts val="0"/>
              </a:spcBef>
              <a:buClr>
                <a:srgbClr val="C00000"/>
              </a:buClr>
              <a:buNone/>
            </a:pPr>
            <a:r>
              <a:rPr lang="en-US" sz="1800" b="1" dirty="0"/>
              <a:t>******************************</a:t>
            </a:r>
            <a:r>
              <a:rPr lang="en-US" b="1" dirty="0"/>
              <a:t>**********************************</a:t>
            </a:r>
          </a:p>
          <a:p>
            <a:pPr marL="400050" indent="-400050">
              <a:lnSpc>
                <a:spcPct val="100000"/>
              </a:lnSpc>
              <a:spcBef>
                <a:spcPts val="0"/>
              </a:spcBef>
              <a:buClr>
                <a:srgbClr val="C00000"/>
              </a:buClr>
              <a:buNone/>
            </a:pPr>
            <a:r>
              <a:rPr lang="en-US" b="1" dirty="0"/>
              <a:t>Q:	</a:t>
            </a:r>
            <a:r>
              <a:rPr lang="en-US" sz="1800" dirty="0"/>
              <a:t>Our patient was discharged home with Hospice provided by the local home health, do I code 01 – community or 07 – Hospice?</a:t>
            </a:r>
          </a:p>
          <a:p>
            <a:pPr marL="400050" indent="-400050">
              <a:lnSpc>
                <a:spcPct val="100000"/>
              </a:lnSpc>
              <a:spcBef>
                <a:spcPts val="0"/>
              </a:spcBef>
              <a:buClr>
                <a:srgbClr val="C00000"/>
              </a:buClr>
              <a:buNone/>
            </a:pPr>
            <a:r>
              <a:rPr lang="en-US" sz="1800" b="1" dirty="0"/>
              <a:t>A:</a:t>
            </a:r>
            <a:r>
              <a:rPr lang="en-US" sz="1800" dirty="0"/>
              <a:t>	07 - Hospice</a:t>
            </a:r>
          </a:p>
          <a:p>
            <a:pPr marL="400050" indent="-400050">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endParaRPr lang="en-US" sz="1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66</a:t>
            </a:fld>
            <a:endParaRPr lang="en-US" dirty="0"/>
          </a:p>
        </p:txBody>
      </p:sp>
    </p:spTree>
    <p:extLst>
      <p:ext uri="{BB962C8B-B14F-4D97-AF65-F5344CB8AC3E}">
        <p14:creationId xmlns:p14="http://schemas.microsoft.com/office/powerpoint/2010/main" val="11275349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Q&amp;A? </a:t>
            </a:r>
          </a:p>
        </p:txBody>
      </p:sp>
      <p:sp>
        <p:nvSpPr>
          <p:cNvPr id="5" name="Rectangle 2"/>
          <p:cNvSpPr txBox="1">
            <a:spLocks noChangeArrowheads="1"/>
          </p:cNvSpPr>
          <p:nvPr/>
        </p:nvSpPr>
        <p:spPr bwMode="auto">
          <a:xfrm>
            <a:off x="304800" y="1050925"/>
            <a:ext cx="86106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44488" indent="-344488">
              <a:lnSpc>
                <a:spcPct val="100000"/>
              </a:lnSpc>
              <a:spcBef>
                <a:spcPts val="0"/>
              </a:spcBef>
              <a:buClr>
                <a:srgbClr val="C00000"/>
              </a:buClr>
              <a:buNone/>
            </a:pPr>
            <a:r>
              <a:rPr lang="en-US" b="1" dirty="0"/>
              <a:t>Q:	</a:t>
            </a:r>
            <a:r>
              <a:rPr lang="en-US" dirty="0"/>
              <a:t>Should I be doing a 30-day follow-up with hospice patients discharged to a hospital, at home or in a facility/unit or NH bed for hospice?</a:t>
            </a:r>
          </a:p>
          <a:p>
            <a:pPr marL="344488" indent="-344488">
              <a:lnSpc>
                <a:spcPct val="100000"/>
              </a:lnSpc>
              <a:spcBef>
                <a:spcPts val="0"/>
              </a:spcBef>
              <a:buClr>
                <a:srgbClr val="C00000"/>
              </a:buClr>
              <a:buNone/>
            </a:pPr>
            <a:r>
              <a:rPr lang="en-US" b="1" dirty="0"/>
              <a:t>A:	</a:t>
            </a:r>
            <a:r>
              <a:rPr lang="en-US" dirty="0"/>
              <a:t>No </a:t>
            </a:r>
          </a:p>
          <a:p>
            <a:pPr marL="344488" indent="-344488">
              <a:lnSpc>
                <a:spcPct val="100000"/>
              </a:lnSpc>
              <a:spcBef>
                <a:spcPts val="0"/>
              </a:spcBef>
              <a:buClr>
                <a:srgbClr val="C00000"/>
              </a:buClr>
              <a:buNone/>
            </a:pPr>
            <a:endParaRPr lang="en-US" dirty="0"/>
          </a:p>
          <a:p>
            <a:pPr marL="347663" indent="-347663">
              <a:lnSpc>
                <a:spcPct val="100000"/>
              </a:lnSpc>
              <a:spcBef>
                <a:spcPts val="0"/>
              </a:spcBef>
              <a:buClr>
                <a:srgbClr val="C00000"/>
              </a:buClr>
              <a:buNone/>
            </a:pPr>
            <a:r>
              <a:rPr lang="en-US" b="1" dirty="0"/>
              <a:t>******************************************************************</a:t>
            </a:r>
          </a:p>
          <a:p>
            <a:pPr marL="347663" indent="-347663">
              <a:lnSpc>
                <a:spcPct val="100000"/>
              </a:lnSpc>
              <a:spcBef>
                <a:spcPts val="0"/>
              </a:spcBef>
              <a:buClr>
                <a:srgbClr val="C00000"/>
              </a:buClr>
              <a:buNone/>
            </a:pPr>
            <a:endParaRPr lang="en-US" b="1" dirty="0"/>
          </a:p>
          <a:p>
            <a:pPr marL="344488" indent="-344488">
              <a:lnSpc>
                <a:spcPct val="100000"/>
              </a:lnSpc>
              <a:spcBef>
                <a:spcPts val="0"/>
              </a:spcBef>
              <a:buClr>
                <a:srgbClr val="C00000"/>
              </a:buClr>
              <a:buNone/>
            </a:pPr>
            <a:r>
              <a:rPr lang="en-US" b="1" dirty="0"/>
              <a:t>Q:  </a:t>
            </a:r>
            <a:r>
              <a:rPr lang="en-US" dirty="0"/>
              <a:t>Do I do follow-up with patients D/</a:t>
            </a:r>
            <a:r>
              <a:rPr lang="en-US" dirty="0" err="1"/>
              <a:t>C’ed</a:t>
            </a:r>
            <a:r>
              <a:rPr lang="en-US" dirty="0"/>
              <a:t> AMA or &lt; than 3-day stays</a:t>
            </a:r>
          </a:p>
          <a:p>
            <a:pPr marL="344488" indent="-344488">
              <a:lnSpc>
                <a:spcPct val="100000"/>
              </a:lnSpc>
              <a:spcBef>
                <a:spcPts val="0"/>
              </a:spcBef>
              <a:buClr>
                <a:srgbClr val="C00000"/>
              </a:buClr>
              <a:buNone/>
            </a:pPr>
            <a:r>
              <a:rPr lang="en-US" b="1" dirty="0"/>
              <a:t>A</a:t>
            </a:r>
            <a:r>
              <a:rPr lang="en-US" dirty="0"/>
              <a:t>:   Yes</a:t>
            </a:r>
          </a:p>
          <a:p>
            <a:pPr marL="344488" indent="-344488">
              <a:lnSpc>
                <a:spcPct val="100000"/>
              </a:lnSpc>
              <a:spcBef>
                <a:spcPts val="0"/>
              </a:spcBef>
              <a:buClr>
                <a:srgbClr val="C00000"/>
              </a:buClr>
              <a:buNone/>
            </a:pPr>
            <a:endParaRPr lang="en-US" b="1" dirty="0"/>
          </a:p>
          <a:p>
            <a:pPr marL="344488" indent="-344488">
              <a:lnSpc>
                <a:spcPct val="100000"/>
              </a:lnSpc>
              <a:spcBef>
                <a:spcPts val="0"/>
              </a:spcBef>
              <a:buClr>
                <a:srgbClr val="C00000"/>
              </a:buClr>
              <a:buNone/>
            </a:pPr>
            <a:r>
              <a:rPr lang="en-US" b="1" dirty="0"/>
              <a:t>******************************************************************</a:t>
            </a:r>
          </a:p>
          <a:p>
            <a:pPr marL="344488" indent="-344488">
              <a:lnSpc>
                <a:spcPct val="100000"/>
              </a:lnSpc>
              <a:spcBef>
                <a:spcPts val="0"/>
              </a:spcBef>
              <a:buClr>
                <a:srgbClr val="C00000"/>
              </a:buClr>
              <a:buNone/>
            </a:pPr>
            <a:endParaRPr lang="en-US" b="1" dirty="0"/>
          </a:p>
          <a:p>
            <a:pPr marL="344488" indent="-344488">
              <a:lnSpc>
                <a:spcPct val="100000"/>
              </a:lnSpc>
              <a:spcBef>
                <a:spcPts val="0"/>
              </a:spcBef>
              <a:buClr>
                <a:srgbClr val="C00000"/>
              </a:buClr>
              <a:buNone/>
            </a:pPr>
            <a:r>
              <a:rPr lang="en-US" b="1" dirty="0"/>
              <a:t>Q:	</a:t>
            </a:r>
            <a:r>
              <a:rPr lang="en-US" dirty="0"/>
              <a:t>Do we need to complete a 30-day follow up call to patients who were discharged to home (community) but with Home Health? </a:t>
            </a:r>
          </a:p>
          <a:p>
            <a:pPr marL="344488" indent="-344488">
              <a:lnSpc>
                <a:spcPct val="100000"/>
              </a:lnSpc>
              <a:spcBef>
                <a:spcPts val="0"/>
              </a:spcBef>
              <a:buClr>
                <a:srgbClr val="C00000"/>
              </a:buClr>
              <a:buNone/>
            </a:pPr>
            <a:r>
              <a:rPr lang="en-US" b="1" dirty="0"/>
              <a:t>A:	</a:t>
            </a:r>
            <a:r>
              <a:rPr lang="en-US" dirty="0"/>
              <a:t>Yes</a:t>
            </a:r>
          </a:p>
          <a:p>
            <a:pPr marL="457200" indent="-457200">
              <a:lnSpc>
                <a:spcPct val="100000"/>
              </a:lnSpc>
              <a:spcBef>
                <a:spcPts val="0"/>
              </a:spcBef>
              <a:buClr>
                <a:srgbClr val="C00000"/>
              </a:buClr>
              <a:buNone/>
            </a:pPr>
            <a:endParaRPr lang="en-US" b="1" dirty="0"/>
          </a:p>
          <a:p>
            <a:pPr marL="0" indent="0">
              <a:lnSpc>
                <a:spcPct val="100000"/>
              </a:lnSpc>
              <a:spcBef>
                <a:spcPts val="0"/>
              </a:spcBef>
              <a:buClr>
                <a:srgbClr val="C00000"/>
              </a:buClr>
              <a:buNone/>
            </a:pPr>
            <a:r>
              <a:rPr lang="en-US" b="1" dirty="0"/>
              <a:t>****************************************************************</a:t>
            </a:r>
          </a:p>
          <a:p>
            <a:pPr marL="400050" indent="-400050">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endParaRPr lang="en-US" sz="1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67</a:t>
            </a:fld>
            <a:endParaRPr lang="en-US" dirty="0"/>
          </a:p>
        </p:txBody>
      </p:sp>
    </p:spTree>
    <p:extLst>
      <p:ext uri="{BB962C8B-B14F-4D97-AF65-F5344CB8AC3E}">
        <p14:creationId xmlns:p14="http://schemas.microsoft.com/office/powerpoint/2010/main" val="17459002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Coding Q&amp;A? </a:t>
            </a:r>
          </a:p>
        </p:txBody>
      </p:sp>
      <p:sp>
        <p:nvSpPr>
          <p:cNvPr id="5" name="Rectangle 2"/>
          <p:cNvSpPr txBox="1">
            <a:spLocks noChangeArrowheads="1"/>
          </p:cNvSpPr>
          <p:nvPr/>
        </p:nvSpPr>
        <p:spPr bwMode="auto">
          <a:xfrm>
            <a:off x="304800" y="1127125"/>
            <a:ext cx="86106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8925" lvl="0" indent="-288925">
              <a:buNone/>
            </a:pPr>
            <a:r>
              <a:rPr lang="en-US" b="1" dirty="0"/>
              <a:t>Q:</a:t>
            </a:r>
            <a:r>
              <a:rPr lang="en-US" dirty="0"/>
              <a:t> Coding data was reported to Stroudwater under a wrong account # - had used the acute act. # vs the SB act. # but I can’t change it. What do I do to correct this</a:t>
            </a:r>
          </a:p>
          <a:p>
            <a:pPr marL="288925" indent="-288925">
              <a:buNone/>
            </a:pPr>
            <a:r>
              <a:rPr lang="en-US" b="1" dirty="0"/>
              <a:t>A:</a:t>
            </a:r>
            <a:r>
              <a:rPr lang="en-US" dirty="0"/>
              <a:t> Contact Paula Knowlton (</a:t>
            </a:r>
            <a:r>
              <a:rPr lang="en-US" dirty="0">
                <a:hlinkClick r:id="rId3"/>
              </a:rPr>
              <a:t>pknowlton@Stroudwater.com</a:t>
            </a:r>
            <a:r>
              <a:rPr lang="en-US" dirty="0"/>
              <a:t>) at Stroudwater and they will make the correction for you. </a:t>
            </a:r>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r>
              <a:rPr lang="en-US" b="1" dirty="0"/>
              <a:t>******************************************************************</a:t>
            </a:r>
          </a:p>
          <a:p>
            <a:pPr marL="347663" indent="-347663">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r>
              <a:rPr lang="en-US" b="1" dirty="0"/>
              <a:t>Q:	</a:t>
            </a:r>
            <a:r>
              <a:rPr lang="en-US" dirty="0"/>
              <a:t>Is there a deadline as to when admissions and discharges must be entered in the web-based system?</a:t>
            </a:r>
          </a:p>
          <a:p>
            <a:pPr marL="400050" indent="-400050">
              <a:lnSpc>
                <a:spcPct val="100000"/>
              </a:lnSpc>
              <a:spcBef>
                <a:spcPts val="0"/>
              </a:spcBef>
              <a:buClr>
                <a:srgbClr val="C00000"/>
              </a:buClr>
              <a:buNone/>
            </a:pPr>
            <a:r>
              <a:rPr lang="en-US" b="1" dirty="0"/>
              <a:t>A:	D</a:t>
            </a:r>
            <a:r>
              <a:rPr lang="en-US" dirty="0"/>
              <a:t>eadline is by the 10</a:t>
            </a:r>
            <a:r>
              <a:rPr lang="en-US" baseline="30000" dirty="0"/>
              <a:t>th</a:t>
            </a:r>
            <a:r>
              <a:rPr lang="en-US" dirty="0"/>
              <a:t> of the month following the quarter but recommend by day-5 to give Stroudwater an opportunity to benchmark data, followed by my clinical analysis in order to share with participating hospitals. </a:t>
            </a:r>
          </a:p>
          <a:p>
            <a:pPr marL="400050" indent="-400050">
              <a:lnSpc>
                <a:spcPct val="100000"/>
              </a:lnSpc>
              <a:spcBef>
                <a:spcPts val="0"/>
              </a:spcBef>
              <a:buClr>
                <a:srgbClr val="C00000"/>
              </a:buClr>
              <a:buNone/>
            </a:pPr>
            <a:r>
              <a:rPr lang="en-US" dirty="0"/>
              <a:t>	Ideally records are completed no later than the week of discharge (except follow-up data) in order to have on-going up to date access to data reporting and making the project more manageable. Never put off tomorrow what you can do today – one never knows what will happen on the last day to enter data! </a:t>
            </a:r>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endParaRPr lang="en-US" sz="1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68</a:t>
            </a:fld>
            <a:endParaRPr lang="en-US" dirty="0"/>
          </a:p>
        </p:txBody>
      </p:sp>
    </p:spTree>
    <p:extLst>
      <p:ext uri="{BB962C8B-B14F-4D97-AF65-F5344CB8AC3E}">
        <p14:creationId xmlns:p14="http://schemas.microsoft.com/office/powerpoint/2010/main" val="26783195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381000"/>
          </a:xfrm>
        </p:spPr>
        <p:txBody>
          <a:bodyPr/>
          <a:lstStyle/>
          <a:p>
            <a:r>
              <a:rPr lang="en-US" sz="2400" b="1" dirty="0">
                <a:solidFill>
                  <a:srgbClr val="C00000"/>
                </a:solidFill>
              </a:rPr>
              <a:t>Examples on How to Code &amp; Other Tools </a:t>
            </a:r>
          </a:p>
        </p:txBody>
      </p:sp>
      <p:sp>
        <p:nvSpPr>
          <p:cNvPr id="5" name="Rectangle 2"/>
          <p:cNvSpPr txBox="1">
            <a:spLocks noChangeArrowheads="1"/>
          </p:cNvSpPr>
          <p:nvPr/>
        </p:nvSpPr>
        <p:spPr bwMode="auto">
          <a:xfrm>
            <a:off x="4800600" y="13716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endParaRPr lang="en-US" sz="2800" b="1" dirty="0"/>
          </a:p>
          <a:p>
            <a:pPr marL="463550" indent="-463550">
              <a:lnSpc>
                <a:spcPct val="100000"/>
              </a:lnSpc>
              <a:spcBef>
                <a:spcPts val="0"/>
              </a:spcBef>
              <a:buClr>
                <a:srgbClr val="C00000"/>
              </a:buClr>
              <a:buFont typeface="Wingdings" panose="05000000000000000000" pitchFamily="2" charset="2"/>
              <a:buChar char="q"/>
            </a:pPr>
            <a:endParaRPr lang="en-US" sz="2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69</a:t>
            </a:fld>
            <a:endParaRPr lang="en-US" dirty="0"/>
          </a:p>
        </p:txBody>
      </p:sp>
      <p:sp>
        <p:nvSpPr>
          <p:cNvPr id="3" name="Rectangle 2"/>
          <p:cNvSpPr/>
          <p:nvPr/>
        </p:nvSpPr>
        <p:spPr>
          <a:xfrm>
            <a:off x="457200" y="1066800"/>
            <a:ext cx="8153400" cy="5289550"/>
          </a:xfrm>
          <a:prstGeom prst="rect">
            <a:avLst/>
          </a:prstGeom>
          <a:solidFill>
            <a:srgbClr val="1EE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arenR"/>
            </a:pPr>
            <a:r>
              <a:rPr lang="en-US" sz="2000" b="1" dirty="0"/>
              <a:t>In addition, review the following updated WORD documents and discuss with staff before they start coding:</a:t>
            </a:r>
          </a:p>
          <a:p>
            <a:pPr marL="457200" indent="-457200">
              <a:buFont typeface="+mj-lt"/>
              <a:buAutoNum type="arabicParenR"/>
            </a:pPr>
            <a:endParaRPr lang="en-US" sz="2000" b="1" dirty="0"/>
          </a:p>
          <a:p>
            <a:pPr marL="457200" indent="-457200">
              <a:buFont typeface="+mj-lt"/>
              <a:buAutoNum type="arabicParenR"/>
            </a:pPr>
            <a:endParaRPr lang="en-US" sz="2000" b="1" dirty="0"/>
          </a:p>
          <a:p>
            <a:pPr marL="457200" indent="-457200">
              <a:buFont typeface="+mj-lt"/>
              <a:buAutoNum type="arabicParenR"/>
            </a:pPr>
            <a:endParaRPr lang="en-US" sz="2000" b="1" dirty="0"/>
          </a:p>
          <a:p>
            <a:pPr marL="457200" indent="-457200">
              <a:buFont typeface="+mj-lt"/>
              <a:buAutoNum type="arabicParenR"/>
            </a:pPr>
            <a:endParaRPr lang="en-US" sz="2000" b="1" dirty="0"/>
          </a:p>
          <a:p>
            <a:pPr marL="457200" indent="-457200">
              <a:buFont typeface="+mj-lt"/>
              <a:buAutoNum type="arabicParenR"/>
            </a:pPr>
            <a:endParaRPr lang="en-US" sz="2000" b="1" dirty="0"/>
          </a:p>
          <a:p>
            <a:pPr marL="457200" indent="-457200">
              <a:buFont typeface="+mj-lt"/>
              <a:buAutoNum type="arabicParenR"/>
            </a:pPr>
            <a:endParaRPr lang="en-US" sz="2000" b="1" dirty="0"/>
          </a:p>
          <a:p>
            <a:pPr marL="457200" indent="-457200">
              <a:buFont typeface="+mj-lt"/>
              <a:buAutoNum type="arabicParenR"/>
            </a:pPr>
            <a:endParaRPr lang="en-US" sz="2000" b="1" dirty="0"/>
          </a:p>
          <a:p>
            <a:pPr marL="457200" indent="-457200">
              <a:buFont typeface="+mj-lt"/>
              <a:buAutoNum type="arabicParenR"/>
            </a:pPr>
            <a:endParaRPr lang="en-US" sz="2000" b="1" dirty="0"/>
          </a:p>
          <a:p>
            <a:pPr marL="457200" indent="-457200">
              <a:buFont typeface="+mj-lt"/>
              <a:buAutoNum type="arabicParenR"/>
            </a:pPr>
            <a:r>
              <a:rPr lang="en-US" sz="2000" b="1" dirty="0"/>
              <a:t>Keep this PP presentation and attached documents in the same folder for future staff training needs</a:t>
            </a:r>
          </a:p>
          <a:p>
            <a:pPr marL="457200" indent="-457200">
              <a:buFont typeface="+mj-lt"/>
              <a:buAutoNum type="arabicParenR"/>
            </a:pPr>
            <a:endParaRPr lang="en-US" sz="2000" b="1" dirty="0"/>
          </a:p>
        </p:txBody>
      </p:sp>
      <p:pic>
        <p:nvPicPr>
          <p:cNvPr id="6" name="Picture 5">
            <a:extLst>
              <a:ext uri="{FF2B5EF4-FFF2-40B4-BE49-F238E27FC236}">
                <a16:creationId xmlns:a16="http://schemas.microsoft.com/office/drawing/2014/main" id="{FCDDB599-8BE6-4947-8F52-510463205775}"/>
              </a:ext>
            </a:extLst>
          </p:cNvPr>
          <p:cNvPicPr>
            <a:picLocks noChangeAspect="1"/>
          </p:cNvPicPr>
          <p:nvPr/>
        </p:nvPicPr>
        <p:blipFill>
          <a:blip r:embed="rId3"/>
          <a:stretch>
            <a:fillRect/>
          </a:stretch>
        </p:blipFill>
        <p:spPr>
          <a:xfrm>
            <a:off x="990600" y="2971800"/>
            <a:ext cx="5883358" cy="1209552"/>
          </a:xfrm>
          <a:prstGeom prst="rect">
            <a:avLst/>
          </a:prstGeom>
        </p:spPr>
      </p:pic>
    </p:spTree>
    <p:extLst>
      <p:ext uri="{BB962C8B-B14F-4D97-AF65-F5344CB8AC3E}">
        <p14:creationId xmlns:p14="http://schemas.microsoft.com/office/powerpoint/2010/main" val="3674335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7</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Payor </a:t>
            </a:r>
          </a:p>
        </p:txBody>
      </p:sp>
      <p:sp>
        <p:nvSpPr>
          <p:cNvPr id="3" name="TextBox 2"/>
          <p:cNvSpPr txBox="1"/>
          <p:nvPr/>
        </p:nvSpPr>
        <p:spPr>
          <a:xfrm>
            <a:off x="5257801" y="1524000"/>
            <a:ext cx="3581400" cy="3693319"/>
          </a:xfrm>
          <a:prstGeom prst="rect">
            <a:avLst/>
          </a:prstGeom>
          <a:noFill/>
        </p:spPr>
        <p:txBody>
          <a:bodyPr wrap="square" rtlCol="0">
            <a:spAutoFit/>
          </a:bodyPr>
          <a:lstStyle/>
          <a:p>
            <a:pPr marL="342900" indent="-342900">
              <a:buAutoNum type="arabicPeriod"/>
            </a:pPr>
            <a:r>
              <a:rPr lang="en-US" dirty="0"/>
              <a:t>Medicare = generic/general</a:t>
            </a:r>
          </a:p>
          <a:p>
            <a:pPr marL="342900" indent="-342900">
              <a:buAutoNum type="arabicPeriod"/>
            </a:pPr>
            <a:r>
              <a:rPr lang="en-US" dirty="0"/>
              <a:t>Medicare Advantage such as HMO/PPO</a:t>
            </a:r>
          </a:p>
          <a:p>
            <a:pPr marL="342900" indent="-342900">
              <a:buAutoNum type="arabicPeriod"/>
            </a:pPr>
            <a:r>
              <a:rPr lang="en-US" dirty="0"/>
              <a:t>Medicaid – only applies if primary (generic or managed care) – not to be used for Medicare/Medicaid – in this case you would choose Medicare</a:t>
            </a:r>
          </a:p>
          <a:p>
            <a:pPr marL="342900" indent="-342900">
              <a:buAutoNum type="arabicPeriod"/>
            </a:pPr>
            <a:r>
              <a:rPr lang="en-US" dirty="0"/>
              <a:t>Commercial – all other insurance </a:t>
            </a:r>
          </a:p>
          <a:p>
            <a:pPr marL="342900" indent="-342900">
              <a:buAutoNum type="arabicPeriod"/>
            </a:pPr>
            <a:r>
              <a:rPr lang="en-US" dirty="0"/>
              <a:t>Self-pay – self-explanatory</a:t>
            </a:r>
          </a:p>
          <a:p>
            <a:pPr marL="342900" indent="-342900">
              <a:buAutoNum type="arabicPeriod"/>
            </a:pPr>
            <a:r>
              <a:rPr lang="en-US" dirty="0"/>
              <a:t>Other = VA, Prison etc…</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52562"/>
            <a:ext cx="4848225"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5562600"/>
            <a:ext cx="8158003" cy="523220"/>
          </a:xfrm>
          <a:prstGeom prst="rect">
            <a:avLst/>
          </a:prstGeom>
          <a:solidFill>
            <a:srgbClr val="FFFF00"/>
          </a:solidFill>
        </p:spPr>
        <p:txBody>
          <a:bodyPr wrap="none" rtlCol="0">
            <a:spAutoFit/>
          </a:bodyPr>
          <a:lstStyle/>
          <a:p>
            <a:r>
              <a:rPr lang="en-US" sz="2800" dirty="0"/>
              <a:t>The questions is: what will be the </a:t>
            </a:r>
            <a:r>
              <a:rPr lang="en-US" sz="2800" b="1" dirty="0">
                <a:solidFill>
                  <a:srgbClr val="C00000"/>
                </a:solidFill>
              </a:rPr>
              <a:t>primary payor</a:t>
            </a:r>
            <a:r>
              <a:rPr lang="en-US" sz="2800" dirty="0"/>
              <a:t>?</a:t>
            </a:r>
          </a:p>
        </p:txBody>
      </p:sp>
      <p:sp>
        <p:nvSpPr>
          <p:cNvPr id="8" name="Rectangle 7">
            <a:extLst>
              <a:ext uri="{FF2B5EF4-FFF2-40B4-BE49-F238E27FC236}">
                <a16:creationId xmlns:a16="http://schemas.microsoft.com/office/drawing/2014/main" id="{B6D21A53-85F3-45B3-A215-E86285EE969E}"/>
              </a:ext>
            </a:extLst>
          </p:cNvPr>
          <p:cNvSpPr/>
          <p:nvPr/>
        </p:nvSpPr>
        <p:spPr>
          <a:xfrm>
            <a:off x="2133600" y="4800600"/>
            <a:ext cx="1447800" cy="304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Such as: VA, Prison</a:t>
            </a:r>
          </a:p>
        </p:txBody>
      </p:sp>
    </p:spTree>
    <p:extLst>
      <p:ext uri="{BB962C8B-B14F-4D97-AF65-F5344CB8AC3E}">
        <p14:creationId xmlns:p14="http://schemas.microsoft.com/office/powerpoint/2010/main" val="25106217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70</a:t>
            </a:fld>
            <a:endParaRPr lang="en-US" dirty="0"/>
          </a:p>
        </p:txBody>
      </p:sp>
      <p:sp>
        <p:nvSpPr>
          <p:cNvPr id="7" name="Title 3">
            <a:extLst>
              <a:ext uri="{FF2B5EF4-FFF2-40B4-BE49-F238E27FC236}">
                <a16:creationId xmlns:a16="http://schemas.microsoft.com/office/drawing/2014/main" id="{8539B495-DFFB-4FA0-9FB5-D2319F0C6C9E}"/>
              </a:ext>
            </a:extLst>
          </p:cNvPr>
          <p:cNvSpPr>
            <a:spLocks noGrp="1"/>
          </p:cNvSpPr>
          <p:nvPr>
            <p:ph type="title"/>
          </p:nvPr>
        </p:nvSpPr>
        <p:spPr>
          <a:xfrm>
            <a:off x="228600" y="304800"/>
            <a:ext cx="8686800" cy="381000"/>
          </a:xfrm>
        </p:spPr>
        <p:txBody>
          <a:bodyPr/>
          <a:lstStyle/>
          <a:p>
            <a:pPr algn="ctr"/>
            <a:r>
              <a:rPr lang="en-US" sz="2400" b="1" dirty="0">
                <a:solidFill>
                  <a:srgbClr val="C00000"/>
                </a:solidFill>
              </a:rPr>
              <a:t>Next Step &amp; THANK YOU!</a:t>
            </a:r>
          </a:p>
        </p:txBody>
      </p:sp>
      <p:sp>
        <p:nvSpPr>
          <p:cNvPr id="4" name="Rectangle 3">
            <a:extLst>
              <a:ext uri="{FF2B5EF4-FFF2-40B4-BE49-F238E27FC236}">
                <a16:creationId xmlns:a16="http://schemas.microsoft.com/office/drawing/2014/main" id="{224C6CC7-2910-4545-B779-E01DF4472C28}"/>
              </a:ext>
            </a:extLst>
          </p:cNvPr>
          <p:cNvSpPr/>
          <p:nvPr/>
        </p:nvSpPr>
        <p:spPr>
          <a:xfrm>
            <a:off x="439093" y="1006474"/>
            <a:ext cx="8229600" cy="57150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a:pPr>
            <a:r>
              <a:rPr lang="en-US" sz="2000" dirty="0">
                <a:solidFill>
                  <a:schemeClr val="tx1"/>
                </a:solidFill>
              </a:rPr>
              <a:t>Pull a team together to discuss what was talked about and review the tools. </a:t>
            </a:r>
          </a:p>
          <a:p>
            <a:pPr marL="342900" indent="-342900">
              <a:buFont typeface="+mj-lt"/>
              <a:buAutoNum type="arabicParenR"/>
            </a:pPr>
            <a:r>
              <a:rPr lang="en-US" sz="2000" dirty="0">
                <a:solidFill>
                  <a:schemeClr val="tx1"/>
                </a:solidFill>
              </a:rPr>
              <a:t>Let me know of any remaining questions you may have</a:t>
            </a:r>
          </a:p>
          <a:p>
            <a:pPr marL="342900" indent="-342900">
              <a:buFont typeface="+mj-lt"/>
              <a:buAutoNum type="arabicParenR"/>
            </a:pPr>
            <a:r>
              <a:rPr lang="en-US" sz="2000" dirty="0">
                <a:solidFill>
                  <a:schemeClr val="tx1"/>
                </a:solidFill>
              </a:rPr>
              <a:t>Determine a plan of who, how, when to orient the rest of the nursing and therapy staff re: Functional Assessment Coding – document their orientation. Ideally develop a competency test</a:t>
            </a:r>
          </a:p>
          <a:p>
            <a:pPr marL="342900" indent="-342900">
              <a:buFont typeface="+mj-lt"/>
              <a:buAutoNum type="arabicParenR"/>
            </a:pPr>
            <a:r>
              <a:rPr lang="en-US" sz="2000" dirty="0">
                <a:solidFill>
                  <a:schemeClr val="tx1"/>
                </a:solidFill>
              </a:rPr>
              <a:t>Remember to include training on documentation to support coding </a:t>
            </a:r>
          </a:p>
          <a:p>
            <a:pPr marL="342900" indent="-342900">
              <a:buFont typeface="+mj-lt"/>
              <a:buAutoNum type="arabicParenR"/>
            </a:pPr>
            <a:r>
              <a:rPr lang="en-US" sz="2000" dirty="0">
                <a:solidFill>
                  <a:schemeClr val="tx1"/>
                </a:solidFill>
              </a:rPr>
              <a:t>Email Paula Knowlton from Stroudwater at </a:t>
            </a:r>
            <a:r>
              <a:rPr lang="en-US" sz="2000" dirty="0">
                <a:solidFill>
                  <a:schemeClr val="tx1"/>
                </a:solidFill>
                <a:hlinkClick r:id="rId3"/>
              </a:rPr>
              <a:t>pknowlton@stroudwater.com</a:t>
            </a:r>
            <a:r>
              <a:rPr lang="en-US" sz="2000" dirty="0">
                <a:solidFill>
                  <a:schemeClr val="tx1"/>
                </a:solidFill>
              </a:rPr>
              <a:t> for any technical questions about the Stroudwater portal </a:t>
            </a:r>
          </a:p>
          <a:p>
            <a:pPr marL="342900" indent="-342900">
              <a:buFont typeface="+mj-lt"/>
              <a:buAutoNum type="arabicParenR"/>
            </a:pPr>
            <a:r>
              <a:rPr lang="en-US" sz="2000" dirty="0">
                <a:solidFill>
                  <a:schemeClr val="tx1"/>
                </a:solidFill>
              </a:rPr>
              <a:t>Going forward, do write to me </a:t>
            </a:r>
            <a:r>
              <a:rPr lang="en-US" sz="2000" dirty="0">
                <a:solidFill>
                  <a:schemeClr val="tx1"/>
                </a:solidFill>
                <a:hlinkClick r:id="rId4"/>
              </a:rPr>
              <a:t>maryguyotconsulting@gmail.com</a:t>
            </a:r>
            <a:r>
              <a:rPr lang="en-US" sz="2000" dirty="0">
                <a:solidFill>
                  <a:schemeClr val="tx1"/>
                </a:solidFill>
              </a:rPr>
              <a:t> with clinical questions or to share what you would like the web-based tool to be able to do</a:t>
            </a:r>
          </a:p>
          <a:p>
            <a:pPr marL="342900" indent="-342900">
              <a:buFont typeface="+mj-lt"/>
              <a:buAutoNum type="arabicParenR"/>
            </a:pPr>
            <a:r>
              <a:rPr lang="en-US" sz="2000" dirty="0">
                <a:solidFill>
                  <a:schemeClr val="tx1"/>
                </a:solidFill>
              </a:rPr>
              <a:t>Writing to Paula or I, PLEASE clarify which hospital you are asking about</a:t>
            </a:r>
          </a:p>
          <a:p>
            <a:pPr marL="342900" indent="-342900">
              <a:buFont typeface="+mj-lt"/>
              <a:buAutoNum type="arabicParenR"/>
            </a:pPr>
            <a:r>
              <a:rPr lang="en-US" sz="2000" dirty="0">
                <a:solidFill>
                  <a:schemeClr val="tx1"/>
                </a:solidFill>
              </a:rPr>
              <a:t>Mark Your Calendars – Next WV on-site meeting is for January 29, 2020</a:t>
            </a:r>
          </a:p>
          <a:p>
            <a:pPr marL="342900" indent="-342900">
              <a:buFont typeface="+mj-lt"/>
              <a:buAutoNum type="arabicParenR"/>
            </a:pPr>
            <a:r>
              <a:rPr lang="en-US" sz="2000" dirty="0">
                <a:solidFill>
                  <a:schemeClr val="tx1"/>
                </a:solidFill>
              </a:rPr>
              <a:t>If you inputted data for Q4, 2019, you will be getting the benchmarking data slides in advance of the meeting for the team to get together and discuss opportunities for improvement – be ready to share such at the CAH network meeting  </a:t>
            </a:r>
          </a:p>
        </p:txBody>
      </p:sp>
      <p:sp>
        <p:nvSpPr>
          <p:cNvPr id="5" name="Rectangle 4">
            <a:extLst>
              <a:ext uri="{FF2B5EF4-FFF2-40B4-BE49-F238E27FC236}">
                <a16:creationId xmlns:a16="http://schemas.microsoft.com/office/drawing/2014/main" id="{6D694DEB-0E3A-4038-9C62-0C0E8A7AECC9}"/>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002664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71</a:t>
            </a:fld>
            <a:endParaRPr lang="en-US" dirty="0"/>
          </a:p>
        </p:txBody>
      </p:sp>
      <p:sp>
        <p:nvSpPr>
          <p:cNvPr id="7" name="Title 3"/>
          <p:cNvSpPr txBox="1">
            <a:spLocks/>
          </p:cNvSpPr>
          <p:nvPr/>
        </p:nvSpPr>
        <p:spPr>
          <a:xfrm>
            <a:off x="228600" y="457200"/>
            <a:ext cx="8686800" cy="3810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000" kern="1200">
                <a:solidFill>
                  <a:schemeClr val="tx1"/>
                </a:solidFill>
                <a:latin typeface="Verdana" pitchFamily="34" charset="0"/>
                <a:ea typeface="+mj-ea"/>
                <a:cs typeface="+mj-cs"/>
              </a:defRPr>
            </a:lvl1pPr>
          </a:lstStyle>
          <a:p>
            <a:pPr fontAlgn="auto">
              <a:spcAft>
                <a:spcPts val="0"/>
              </a:spcAft>
            </a:pPr>
            <a:r>
              <a:rPr lang="en-US" b="1" dirty="0">
                <a:solidFill>
                  <a:srgbClr val="C00000"/>
                </a:solidFill>
              </a:rPr>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181099"/>
            <a:ext cx="5438775" cy="5461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111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8</a:t>
            </a:fld>
            <a:endParaRPr lang="en-US" dirty="0"/>
          </a:p>
        </p:txBody>
      </p:sp>
      <p:sp>
        <p:nvSpPr>
          <p:cNvPr id="7" name="Title 3"/>
          <p:cNvSpPr>
            <a:spLocks noGrp="1"/>
          </p:cNvSpPr>
          <p:nvPr>
            <p:ph type="title"/>
          </p:nvPr>
        </p:nvSpPr>
        <p:spPr>
          <a:xfrm>
            <a:off x="228600" y="381000"/>
            <a:ext cx="8686800" cy="381000"/>
          </a:xfrm>
        </p:spPr>
        <p:txBody>
          <a:bodyPr/>
          <a:lstStyle/>
          <a:p>
            <a:r>
              <a:rPr lang="en-US" b="1" dirty="0">
                <a:solidFill>
                  <a:srgbClr val="C00000"/>
                </a:solidFill>
              </a:rPr>
              <a:t>Primary Medical Condition/Reason for SB Admission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09825"/>
            <a:ext cx="7199313"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05250" y="3690878"/>
            <a:ext cx="4800600" cy="2677656"/>
          </a:xfrm>
          <a:prstGeom prst="rect">
            <a:avLst/>
          </a:prstGeom>
          <a:noFill/>
          <a:ln w="38100">
            <a:solidFill>
              <a:srgbClr val="C00000"/>
            </a:solidFill>
          </a:ln>
        </p:spPr>
        <p:txBody>
          <a:bodyPr wrap="square" rtlCol="0">
            <a:spAutoFit/>
          </a:bodyPr>
          <a:lstStyle/>
          <a:p>
            <a:pPr marL="342900" indent="-342900">
              <a:buAutoNum type="arabicPeriod"/>
            </a:pPr>
            <a:r>
              <a:rPr lang="en-US" sz="1200" dirty="0"/>
              <a:t>These are for grouping purpose only – we don’t admit for a stroke but s/p stroke so any type of stroke and sequelae would be “01”  </a:t>
            </a:r>
          </a:p>
          <a:p>
            <a:pPr marL="342900" indent="-342900">
              <a:buAutoNum type="arabicPeriod"/>
            </a:pPr>
            <a:endParaRPr lang="en-US" sz="1200" dirty="0"/>
          </a:p>
          <a:p>
            <a:pPr marL="342900" indent="-342900">
              <a:buAutoNum type="arabicPeriod"/>
            </a:pPr>
            <a:r>
              <a:rPr lang="en-US" sz="1200" b="1" u="sng" dirty="0"/>
              <a:t>Pay attention to hip &amp; knee replacement vs FX </a:t>
            </a:r>
            <a:r>
              <a:rPr lang="en-US" sz="1200" dirty="0"/>
              <a:t>and other multiple trauma - Note: if the hip and knee replacement is secondary to a hip fracture, code as 10, Fractures and Other Multiple Trauma. Example include hip fracture, pelvic fracture, and fracture of tibia and fibula</a:t>
            </a:r>
          </a:p>
          <a:p>
            <a:pPr marL="342900" indent="-342900">
              <a:buAutoNum type="arabicPeriod"/>
            </a:pPr>
            <a:endParaRPr lang="en-US" sz="1200" dirty="0"/>
          </a:p>
          <a:p>
            <a:pPr marL="342900" indent="-342900">
              <a:buAutoNum type="arabicPeriod"/>
            </a:pPr>
            <a:r>
              <a:rPr lang="en-US" sz="1200" dirty="0"/>
              <a:t>See future slides for more specific descriptions to help you code in the correct medical condition  </a:t>
            </a:r>
          </a:p>
          <a:p>
            <a:pPr marL="342900" indent="-342900">
              <a:buAutoNum type="arabicPeriod"/>
            </a:pPr>
            <a:endParaRPr lang="en-US" sz="1200" dirty="0"/>
          </a:p>
          <a:p>
            <a:pPr marL="342900" indent="-342900">
              <a:buAutoNum type="arabicPeriod"/>
            </a:pPr>
            <a:r>
              <a:rPr lang="en-US" sz="1200" dirty="0"/>
              <a:t>Do not use “14” – that will be removed in the next version</a:t>
            </a:r>
          </a:p>
        </p:txBody>
      </p:sp>
      <p:sp>
        <p:nvSpPr>
          <p:cNvPr id="8" name="TextBox 7"/>
          <p:cNvSpPr txBox="1"/>
          <p:nvPr/>
        </p:nvSpPr>
        <p:spPr>
          <a:xfrm>
            <a:off x="152400" y="914400"/>
            <a:ext cx="8839199" cy="1354217"/>
          </a:xfrm>
          <a:prstGeom prst="rect">
            <a:avLst/>
          </a:prstGeom>
          <a:noFill/>
        </p:spPr>
        <p:txBody>
          <a:bodyPr wrap="square" rtlCol="0">
            <a:spAutoFit/>
          </a:bodyPr>
          <a:lstStyle/>
          <a:p>
            <a:r>
              <a:rPr lang="en-US" b="1" dirty="0">
                <a:solidFill>
                  <a:srgbClr val="C00000"/>
                </a:solidFill>
              </a:rPr>
              <a:t>Note:</a:t>
            </a:r>
            <a:r>
              <a:rPr lang="en-US" dirty="0"/>
              <a:t> PRIMARY medical condition category </a:t>
            </a:r>
            <a:r>
              <a:rPr lang="en-US" b="1" u="sng" dirty="0">
                <a:solidFill>
                  <a:srgbClr val="C00000"/>
                </a:solidFill>
              </a:rPr>
              <a:t>documented by the provider</a:t>
            </a:r>
          </a:p>
          <a:p>
            <a:r>
              <a:rPr lang="en-US" sz="1600" dirty="0"/>
              <a:t>Intent: The items in this section are intended to code diseases that have a direct relationship to the patient’s current functional status, cognitive status, mood or behavior status, medical treatments, nursing monitoring, or risk of death. One of the important functions is to generate an updated, accurate picture of the patient’s current health status. </a:t>
            </a:r>
          </a:p>
        </p:txBody>
      </p:sp>
      <p:sp>
        <p:nvSpPr>
          <p:cNvPr id="10" name="Rectangle 9">
            <a:extLst>
              <a:ext uri="{FF2B5EF4-FFF2-40B4-BE49-F238E27FC236}">
                <a16:creationId xmlns:a16="http://schemas.microsoft.com/office/drawing/2014/main" id="{935EBA76-93F3-4F25-8270-36B8DFBEADCC}"/>
              </a:ext>
            </a:extLst>
          </p:cNvPr>
          <p:cNvSpPr/>
          <p:nvPr/>
        </p:nvSpPr>
        <p:spPr>
          <a:xfrm>
            <a:off x="3905250" y="3124200"/>
            <a:ext cx="472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allows to compare utilization by groups</a:t>
            </a:r>
          </a:p>
        </p:txBody>
      </p:sp>
      <p:cxnSp>
        <p:nvCxnSpPr>
          <p:cNvPr id="5" name="Straight Connector 4">
            <a:extLst>
              <a:ext uri="{FF2B5EF4-FFF2-40B4-BE49-F238E27FC236}">
                <a16:creationId xmlns:a16="http://schemas.microsoft.com/office/drawing/2014/main" id="{A4EFD839-D0D2-4665-899F-70D86685DADF}"/>
              </a:ext>
            </a:extLst>
          </p:cNvPr>
          <p:cNvCxnSpPr/>
          <p:nvPr/>
        </p:nvCxnSpPr>
        <p:spPr>
          <a:xfrm>
            <a:off x="2514600" y="2667000"/>
            <a:ext cx="4724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0308506-8260-43C8-9ABE-BCF2CCC6020D}"/>
              </a:ext>
            </a:extLst>
          </p:cNvPr>
          <p:cNvCxnSpPr>
            <a:cxnSpLocks/>
          </p:cNvCxnSpPr>
          <p:nvPr/>
        </p:nvCxnSpPr>
        <p:spPr>
          <a:xfrm>
            <a:off x="152400" y="2819400"/>
            <a:ext cx="182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1D27027-84CE-445F-ABE2-927CE4F0BEB3}"/>
              </a:ext>
            </a:extLst>
          </p:cNvPr>
          <p:cNvCxnSpPr/>
          <p:nvPr/>
        </p:nvCxnSpPr>
        <p:spPr>
          <a:xfrm>
            <a:off x="990600" y="6172200"/>
            <a:ext cx="20574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296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9</a:t>
            </a:fld>
            <a:endParaRPr lang="en-US" dirty="0"/>
          </a:p>
        </p:txBody>
      </p:sp>
      <p:sp>
        <p:nvSpPr>
          <p:cNvPr id="7" name="Title 3"/>
          <p:cNvSpPr>
            <a:spLocks noGrp="1"/>
          </p:cNvSpPr>
          <p:nvPr>
            <p:ph type="title"/>
          </p:nvPr>
        </p:nvSpPr>
        <p:spPr>
          <a:xfrm>
            <a:off x="228600" y="381000"/>
            <a:ext cx="8686800" cy="381000"/>
          </a:xfrm>
        </p:spPr>
        <p:txBody>
          <a:bodyPr/>
          <a:lstStyle/>
          <a:p>
            <a:r>
              <a:rPr lang="en-US" sz="1800" b="1" dirty="0">
                <a:solidFill>
                  <a:srgbClr val="C00000"/>
                </a:solidFill>
              </a:rPr>
              <a:t>Primary Medical Condition/Reason for SB Admission (cont’) </a:t>
            </a:r>
          </a:p>
        </p:txBody>
      </p:sp>
      <p:sp>
        <p:nvSpPr>
          <p:cNvPr id="8" name="TextBox 7"/>
          <p:cNvSpPr txBox="1"/>
          <p:nvPr/>
        </p:nvSpPr>
        <p:spPr>
          <a:xfrm>
            <a:off x="304800" y="990600"/>
            <a:ext cx="8458200" cy="5109091"/>
          </a:xfrm>
          <a:prstGeom prst="rect">
            <a:avLst/>
          </a:prstGeom>
          <a:noFill/>
        </p:spPr>
        <p:txBody>
          <a:bodyPr wrap="square" rtlCol="0">
            <a:spAutoFit/>
          </a:bodyPr>
          <a:lstStyle/>
          <a:p>
            <a:pPr marL="285750" indent="-285750">
              <a:buClr>
                <a:srgbClr val="C00000"/>
              </a:buClr>
              <a:buFont typeface="Wingdings" panose="05000000000000000000" pitchFamily="2" charset="2"/>
              <a:buChar char="v"/>
            </a:pPr>
            <a:r>
              <a:rPr lang="en-US" b="1" dirty="0">
                <a:solidFill>
                  <a:srgbClr val="C00000"/>
                </a:solidFill>
              </a:rPr>
              <a:t>Steps for Assessment </a:t>
            </a:r>
          </a:p>
          <a:p>
            <a:pPr marL="742950" lvl="1" indent="-285750">
              <a:buClr>
                <a:srgbClr val="C00000"/>
              </a:buClr>
              <a:buFont typeface="Arial" panose="020B0604020202020204" pitchFamily="34" charset="0"/>
              <a:buChar char="•"/>
            </a:pPr>
            <a:r>
              <a:rPr lang="en-US" sz="1600" dirty="0"/>
              <a:t>Review the documentation in the medical record to identify the patient’s primary medical condition associated with admission to the facility.</a:t>
            </a:r>
          </a:p>
          <a:p>
            <a:pPr marL="742950" lvl="1" indent="-285750">
              <a:buClr>
                <a:srgbClr val="C00000"/>
              </a:buClr>
              <a:buFont typeface="Arial" panose="020B0604020202020204" pitchFamily="34" charset="0"/>
              <a:buChar char="•"/>
            </a:pPr>
            <a:r>
              <a:rPr lang="en-US" sz="1600" dirty="0"/>
              <a:t>Medical record sources for physician diagnoses include the most recent history and physical, transfer documents, discharge summaries, progress notes, and other resources as available. </a:t>
            </a:r>
          </a:p>
          <a:p>
            <a:pPr marL="742950" lvl="1" indent="-285750">
              <a:buClr>
                <a:srgbClr val="C00000"/>
              </a:buClr>
              <a:buFont typeface="Arial" panose="020B0604020202020204" pitchFamily="34" charset="0"/>
              <a:buChar char="•"/>
            </a:pPr>
            <a:r>
              <a:rPr lang="en-US" sz="1600" dirty="0"/>
              <a:t>Care managers – do not be afraid to discuss with the provider if you do not have all the info you need documented - Providers to update documentation if necessary</a:t>
            </a:r>
          </a:p>
          <a:p>
            <a:pPr marL="742950" lvl="1" indent="-285750">
              <a:buClr>
                <a:srgbClr val="C00000"/>
              </a:buClr>
              <a:buFont typeface="Arial" panose="020B0604020202020204" pitchFamily="34" charset="0"/>
              <a:buChar char="•"/>
            </a:pPr>
            <a:r>
              <a:rPr lang="en-US" sz="1600" dirty="0"/>
              <a:t>Do not hesitate to discuss with your coders</a:t>
            </a:r>
          </a:p>
          <a:p>
            <a:pPr marL="742950" lvl="1" indent="-285750">
              <a:buClr>
                <a:srgbClr val="C00000"/>
              </a:buClr>
              <a:buFont typeface="Arial" panose="020B0604020202020204" pitchFamily="34" charset="0"/>
              <a:buChar char="•"/>
            </a:pPr>
            <a:r>
              <a:rPr lang="en-US" sz="1600" dirty="0"/>
              <a:t>Consider making a list for the provider to check off but remember that is not sufficient  - documentation must support the grouping checked off with further documentation on the specific one or more conditions that got them into that grouping</a:t>
            </a:r>
          </a:p>
          <a:p>
            <a:pPr marL="742950" lvl="1" indent="-285750">
              <a:buClr>
                <a:srgbClr val="C00000"/>
              </a:buClr>
              <a:buFont typeface="Arial" panose="020B0604020202020204" pitchFamily="34" charset="0"/>
              <a:buChar char="•"/>
            </a:pPr>
            <a:r>
              <a:rPr lang="en-US" sz="1600" dirty="0"/>
              <a:t>Also remember that these conditions from acute must be something that is still impacting the care in SB</a:t>
            </a:r>
          </a:p>
          <a:p>
            <a:pPr marL="285750" indent="-285750">
              <a:buClr>
                <a:srgbClr val="C00000"/>
              </a:buClr>
              <a:buFont typeface="Wingdings" panose="05000000000000000000" pitchFamily="2" charset="2"/>
              <a:buChar char="v"/>
            </a:pPr>
            <a:endParaRPr lang="en-US" dirty="0"/>
          </a:p>
          <a:p>
            <a:pPr marL="285750" indent="-285750">
              <a:buClr>
                <a:srgbClr val="C00000"/>
              </a:buClr>
              <a:buFont typeface="Wingdings" panose="05000000000000000000" pitchFamily="2" charset="2"/>
              <a:buChar char="v"/>
            </a:pPr>
            <a:r>
              <a:rPr lang="en-US" b="1" dirty="0">
                <a:solidFill>
                  <a:srgbClr val="C00000"/>
                </a:solidFill>
              </a:rPr>
              <a:t>Coding Instructions </a:t>
            </a:r>
            <a:endParaRPr lang="en-US" dirty="0"/>
          </a:p>
          <a:p>
            <a:pPr marL="742950" lvl="1" indent="-285750">
              <a:buClr>
                <a:srgbClr val="C00000"/>
              </a:buClr>
              <a:buFont typeface="Arial" panose="020B0604020202020204" pitchFamily="34" charset="0"/>
              <a:buChar char="•"/>
            </a:pPr>
            <a:r>
              <a:rPr lang="en-US" sz="1600" dirty="0"/>
              <a:t>Enter the code that represents the primary medical condition that resulted in the patient’s admission – see next 3 slides for coding descriptions. Consider laminating this info to be used as a resource.</a:t>
            </a:r>
          </a:p>
        </p:txBody>
      </p:sp>
    </p:spTree>
    <p:extLst>
      <p:ext uri="{BB962C8B-B14F-4D97-AF65-F5344CB8AC3E}">
        <p14:creationId xmlns:p14="http://schemas.microsoft.com/office/powerpoint/2010/main" val="2236837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47559</TotalTime>
  <Words>9365</Words>
  <Application>Microsoft Office PowerPoint</Application>
  <PresentationFormat>On-screen Show (4:3)</PresentationFormat>
  <Paragraphs>832</Paragraphs>
  <Slides>71</Slides>
  <Notes>70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Verdana</vt:lpstr>
      <vt:lpstr>Wingdings</vt:lpstr>
      <vt:lpstr>Office Theme</vt:lpstr>
      <vt:lpstr>PowerPoint Presentation</vt:lpstr>
      <vt:lpstr>Participating Hospitals as of July 2019</vt:lpstr>
      <vt:lpstr>CAH SB Benchmarking Project (2019-2020) – No longer a Pilot </vt:lpstr>
      <vt:lpstr>CAH SB Benchmarking Project (2019-2020) </vt:lpstr>
      <vt:lpstr>Data Collection Tool and Coding Instructions </vt:lpstr>
      <vt:lpstr>Coding Review and Q&amp;A (10:15 – 11:00) </vt:lpstr>
      <vt:lpstr>Payor </vt:lpstr>
      <vt:lpstr>Primary Medical Condition/Reason for SB Admission </vt:lpstr>
      <vt:lpstr>Primary Medical Condition/Reason for SB Admission (cont’) </vt:lpstr>
      <vt:lpstr>Primary Medical Condition/Reason for SB Admission (cont’) </vt:lpstr>
      <vt:lpstr>Primary Medical Condition/Reason for SB Admission (cont’) </vt:lpstr>
      <vt:lpstr>Primary Medical Condition/Reason for SB Admission (cont’) </vt:lpstr>
      <vt:lpstr>Examples of Primary Medical Condition/Reason for SB Admission </vt:lpstr>
      <vt:lpstr>Examples of Primary Medical Condition/Reason for SB Admission </vt:lpstr>
      <vt:lpstr>Prior Surgery within the last 100 Days</vt:lpstr>
      <vt:lpstr>Prior Functioning – Before Hospital Admission </vt:lpstr>
      <vt:lpstr>Prior Device Use – Before Hospital Admission </vt:lpstr>
      <vt:lpstr>Unhealed Pressure Ulcer/Injury </vt:lpstr>
      <vt:lpstr>Understand/Understood</vt:lpstr>
      <vt:lpstr>Falls</vt:lpstr>
      <vt:lpstr>Cognitive </vt:lpstr>
      <vt:lpstr>Cognitive (cont’) </vt:lpstr>
      <vt:lpstr>Cognitive (cont’) </vt:lpstr>
      <vt:lpstr>Cognitive (cont’) </vt:lpstr>
      <vt:lpstr>Cognitive (cont’) </vt:lpstr>
      <vt:lpstr>Cognitive (cont’) </vt:lpstr>
      <vt:lpstr>Cognitive (cont’) </vt:lpstr>
      <vt:lpstr>Cognitive (cont’) </vt:lpstr>
      <vt:lpstr>Cognitive (cont’) </vt:lpstr>
      <vt:lpstr>Urinary/Bowel Incontinence – TPN/Tube Feeding </vt:lpstr>
      <vt:lpstr>Comorbidities </vt:lpstr>
      <vt:lpstr>PowerPoint Presentation</vt:lpstr>
      <vt:lpstr>Function/Mobility Sections </vt:lpstr>
      <vt:lpstr>Function/Mobility Sections </vt:lpstr>
      <vt:lpstr>Function/Mobility Sections (cont’)</vt:lpstr>
      <vt:lpstr>Basic CMS Guidelines to Coding Function &amp; Mobility</vt:lpstr>
      <vt:lpstr>Basic CMS Guidelines to Coding Function &amp; Mobility</vt:lpstr>
      <vt:lpstr>Self Care &amp; Mobility Items To Be Coded</vt:lpstr>
      <vt:lpstr>Coding Tips</vt:lpstr>
      <vt:lpstr>Coding Tips</vt:lpstr>
      <vt:lpstr>Coding Tips</vt:lpstr>
      <vt:lpstr>Coding Tips</vt:lpstr>
      <vt:lpstr>Coding Tips</vt:lpstr>
      <vt:lpstr>Coding Tips</vt:lpstr>
      <vt:lpstr>Coding Tips</vt:lpstr>
      <vt:lpstr>Self Care &amp; Mobility Items To Be Coded (cont’)</vt:lpstr>
      <vt:lpstr>Coding Tips</vt:lpstr>
      <vt:lpstr>Coding Tips (cont’)</vt:lpstr>
      <vt:lpstr>Coding Tips (cont’)</vt:lpstr>
      <vt:lpstr>Items To Be Coded (cont’) </vt:lpstr>
      <vt:lpstr>Coding Tips  </vt:lpstr>
      <vt:lpstr>Coding Tips (cont’)</vt:lpstr>
      <vt:lpstr>Items To Be Coded (cont’) </vt:lpstr>
      <vt:lpstr>Coding Tips (cont’)</vt:lpstr>
      <vt:lpstr>Coding Function &amp; Mobility - Exceptions</vt:lpstr>
      <vt:lpstr>Function/Mobility Sections (Discharge) </vt:lpstr>
      <vt:lpstr>Discharge Data </vt:lpstr>
      <vt:lpstr>30-Day Follow-up Status </vt:lpstr>
      <vt:lpstr>Who Should We Conduct Follow-Up Calls For? </vt:lpstr>
      <vt:lpstr>30-Day Follow-up Status </vt:lpstr>
      <vt:lpstr>Coding Q&amp;A? </vt:lpstr>
      <vt:lpstr>Coding Q&amp;A? </vt:lpstr>
      <vt:lpstr>Coding Q&amp;A? </vt:lpstr>
      <vt:lpstr>Coding Q&amp;A? </vt:lpstr>
      <vt:lpstr>Coding Q&amp;A? </vt:lpstr>
      <vt:lpstr>Coding Q&amp;A? </vt:lpstr>
      <vt:lpstr>Coding Q&amp;A? </vt:lpstr>
      <vt:lpstr>Coding Q&amp;A? </vt:lpstr>
      <vt:lpstr>Examples on How to Code &amp; Other Tools </vt:lpstr>
      <vt:lpstr>Next Step &amp; THANK YOU!</vt:lpstr>
      <vt:lpstr>PowerPoint Presentation</vt:lpstr>
    </vt:vector>
  </TitlesOfParts>
  <Company>Stroudwater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 Utilization</dc:title>
  <dc:creator>Mary Guyot</dc:creator>
  <cp:lastModifiedBy>Dianna Iobst</cp:lastModifiedBy>
  <cp:revision>3090</cp:revision>
  <cp:lastPrinted>2016-03-31T20:05:51Z</cp:lastPrinted>
  <dcterms:created xsi:type="dcterms:W3CDTF">2004-07-11T19:29:50Z</dcterms:created>
  <dcterms:modified xsi:type="dcterms:W3CDTF">2020-01-31T18:08:57Z</dcterms:modified>
</cp:coreProperties>
</file>