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3"/>
  </p:notesMasterIdLst>
  <p:sldIdLst>
    <p:sldId id="278" r:id="rId2"/>
    <p:sldId id="279" r:id="rId3"/>
    <p:sldId id="281" r:id="rId4"/>
    <p:sldId id="282" r:id="rId5"/>
    <p:sldId id="288" r:id="rId6"/>
    <p:sldId id="291" r:id="rId7"/>
    <p:sldId id="293" r:id="rId8"/>
    <p:sldId id="294" r:id="rId9"/>
    <p:sldId id="295" r:id="rId10"/>
    <p:sldId id="296" r:id="rId11"/>
    <p:sldId id="298" r:id="rId1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AAC4E9"/>
    <a:srgbClr val="FDFBF6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09" autoAdjust="0"/>
  </p:normalViewPr>
  <p:slideViewPr>
    <p:cSldViewPr snapToGrid="0" snapToObjects="1">
      <p:cViewPr varScale="1">
        <p:scale>
          <a:sx n="83" d="100"/>
          <a:sy n="83" d="100"/>
        </p:scale>
        <p:origin x="456" y="77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B9FDA-7C65-4D2F-BEA5-ACA0471D6A5E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EFA46E-01A5-4812-BD7A-1DF07F5EC8F0}">
      <dgm:prSet/>
      <dgm:spPr/>
      <dgm:t>
        <a:bodyPr/>
        <a:lstStyle/>
        <a:p>
          <a:r>
            <a:rPr lang="en-US" dirty="0"/>
            <a:t>Juvare Tutorials in the Advanced File Library​</a:t>
          </a:r>
        </a:p>
      </dgm:t>
    </dgm:pt>
    <dgm:pt modelId="{170CB88D-7537-4BED-B664-7569F132D523}" type="parTrans" cxnId="{1F5C849B-6E7F-42F4-9BD3-56629C49FDFF}">
      <dgm:prSet/>
      <dgm:spPr/>
      <dgm:t>
        <a:bodyPr/>
        <a:lstStyle/>
        <a:p>
          <a:endParaRPr lang="en-US"/>
        </a:p>
      </dgm:t>
    </dgm:pt>
    <dgm:pt modelId="{85E7567B-978A-4C99-B389-BE7340E8EB6D}" type="sibTrans" cxnId="{1F5C849B-6E7F-42F4-9BD3-56629C49FDFF}">
      <dgm:prSet/>
      <dgm:spPr/>
      <dgm:t>
        <a:bodyPr/>
        <a:lstStyle/>
        <a:p>
          <a:endParaRPr lang="en-US"/>
        </a:p>
      </dgm:t>
    </dgm:pt>
    <dgm:pt modelId="{8B10965E-9BE7-439D-B569-BEE44FFCC97D}">
      <dgm:prSet/>
      <dgm:spPr/>
      <dgm:t>
        <a:bodyPr/>
        <a:lstStyle/>
        <a:p>
          <a:r>
            <a:rPr lang="en-US" dirty="0"/>
            <a:t>‘One Task’ Tip Sheets via Email </a:t>
          </a:r>
        </a:p>
      </dgm:t>
    </dgm:pt>
    <dgm:pt modelId="{F926AFFA-E2F0-4AD3-A07C-B2104FB2D150}" type="parTrans" cxnId="{255EF988-2B9E-4307-96A3-837323A44AD6}">
      <dgm:prSet/>
      <dgm:spPr/>
      <dgm:t>
        <a:bodyPr/>
        <a:lstStyle/>
        <a:p>
          <a:endParaRPr lang="en-US"/>
        </a:p>
      </dgm:t>
    </dgm:pt>
    <dgm:pt modelId="{5C93629B-8FF0-4B7A-B077-EFAA17FC7D4A}" type="sibTrans" cxnId="{255EF988-2B9E-4307-96A3-837323A44AD6}">
      <dgm:prSet/>
      <dgm:spPr/>
      <dgm:t>
        <a:bodyPr/>
        <a:lstStyle/>
        <a:p>
          <a:endParaRPr lang="en-US"/>
        </a:p>
      </dgm:t>
    </dgm:pt>
    <dgm:pt modelId="{5B494D68-FE36-4C63-ABEA-5CD55363D67E}">
      <dgm:prSet/>
      <dgm:spPr/>
      <dgm:t>
        <a:bodyPr/>
        <a:lstStyle/>
        <a:p>
          <a:r>
            <a:rPr lang="en-US" dirty="0"/>
            <a:t>​Mini Drills using the Notification System </a:t>
          </a:r>
        </a:p>
      </dgm:t>
    </dgm:pt>
    <dgm:pt modelId="{6BAE1AD0-F46A-4655-AE4C-F13E75B79B51}" type="parTrans" cxnId="{ABC21450-D7A3-4C8F-BA7E-AC573522F496}">
      <dgm:prSet/>
      <dgm:spPr/>
      <dgm:t>
        <a:bodyPr/>
        <a:lstStyle/>
        <a:p>
          <a:endParaRPr lang="en-US"/>
        </a:p>
      </dgm:t>
    </dgm:pt>
    <dgm:pt modelId="{26B5752A-37FB-4C59-81CC-FF1561057420}" type="sibTrans" cxnId="{ABC21450-D7A3-4C8F-BA7E-AC573522F496}">
      <dgm:prSet/>
      <dgm:spPr/>
      <dgm:t>
        <a:bodyPr/>
        <a:lstStyle/>
        <a:p>
          <a:endParaRPr lang="en-US"/>
        </a:p>
      </dgm:t>
    </dgm:pt>
    <dgm:pt modelId="{AB19F459-256E-4D4C-9F32-C70A97DB5D65}">
      <dgm:prSet/>
      <dgm:spPr/>
      <dgm:t>
        <a:bodyPr/>
        <a:lstStyle/>
        <a:p>
          <a:r>
            <a:rPr lang="en-US" dirty="0"/>
            <a:t>Virtual Trainings by Coalition via Zoom </a:t>
          </a:r>
        </a:p>
      </dgm:t>
    </dgm:pt>
    <dgm:pt modelId="{61B22E55-3C64-4410-979E-DB9CDB290092}" type="parTrans" cxnId="{49E2331D-E510-4733-B74B-BF331C5E9090}">
      <dgm:prSet/>
      <dgm:spPr/>
      <dgm:t>
        <a:bodyPr/>
        <a:lstStyle/>
        <a:p>
          <a:endParaRPr lang="en-US"/>
        </a:p>
      </dgm:t>
    </dgm:pt>
    <dgm:pt modelId="{E2528073-5784-4FD0-808C-555D7D7D0242}" type="sibTrans" cxnId="{49E2331D-E510-4733-B74B-BF331C5E9090}">
      <dgm:prSet/>
      <dgm:spPr/>
      <dgm:t>
        <a:bodyPr/>
        <a:lstStyle/>
        <a:p>
          <a:endParaRPr lang="en-US"/>
        </a:p>
      </dgm:t>
    </dgm:pt>
    <dgm:pt modelId="{0A606588-C7BD-473A-BBB4-FF87ABDAD085}">
      <dgm:prSet/>
      <dgm:spPr/>
      <dgm:t>
        <a:bodyPr/>
        <a:lstStyle/>
        <a:p>
          <a:endParaRPr lang="en-US"/>
        </a:p>
      </dgm:t>
    </dgm:pt>
    <dgm:pt modelId="{95B2D033-9B21-414D-8A5B-7A658F98644E}" type="sibTrans" cxnId="{1EA8A289-29CD-41CB-B91C-7828CA25871B}">
      <dgm:prSet/>
      <dgm:spPr/>
      <dgm:t>
        <a:bodyPr/>
        <a:lstStyle/>
        <a:p>
          <a:endParaRPr lang="en-US"/>
        </a:p>
      </dgm:t>
    </dgm:pt>
    <dgm:pt modelId="{E2C02965-7E52-4A97-A254-0914F9982695}" type="parTrans" cxnId="{1EA8A289-29CD-41CB-B91C-7828CA25871B}">
      <dgm:prSet/>
      <dgm:spPr/>
      <dgm:t>
        <a:bodyPr/>
        <a:lstStyle/>
        <a:p>
          <a:endParaRPr lang="en-US"/>
        </a:p>
      </dgm:t>
    </dgm:pt>
    <dgm:pt modelId="{6F227869-8C63-4AB2-BE54-068FF3E9A24A}">
      <dgm:prSet/>
      <dgm:spPr/>
      <dgm:t>
        <a:bodyPr/>
        <a:lstStyle/>
        <a:p>
          <a:r>
            <a:rPr lang="en-US" dirty="0"/>
            <a:t>Virtual Trainings during Regional Meetings </a:t>
          </a:r>
        </a:p>
      </dgm:t>
    </dgm:pt>
    <dgm:pt modelId="{3DE8A562-36FE-4759-8E40-1347CB90BC4A}" type="sibTrans" cxnId="{199A5970-B125-4DE7-B9C6-6CA583A728E3}">
      <dgm:prSet/>
      <dgm:spPr/>
      <dgm:t>
        <a:bodyPr/>
        <a:lstStyle/>
        <a:p>
          <a:endParaRPr lang="en-US"/>
        </a:p>
      </dgm:t>
    </dgm:pt>
    <dgm:pt modelId="{DF6BC4A3-E8F4-4432-8D1A-5ED8F10E193B}" type="parTrans" cxnId="{199A5970-B125-4DE7-B9C6-6CA583A728E3}">
      <dgm:prSet/>
      <dgm:spPr/>
      <dgm:t>
        <a:bodyPr/>
        <a:lstStyle/>
        <a:p>
          <a:endParaRPr lang="en-US"/>
        </a:p>
      </dgm:t>
    </dgm:pt>
    <dgm:pt modelId="{6FFAF3CB-093C-4BA1-B300-C8BCE829A63A}" type="pres">
      <dgm:prSet presAssocID="{DD0B9FDA-7C65-4D2F-BEA5-ACA0471D6A5E}" presName="outerComposite" presStyleCnt="0">
        <dgm:presLayoutVars>
          <dgm:chMax val="5"/>
          <dgm:dir/>
          <dgm:resizeHandles val="exact"/>
        </dgm:presLayoutVars>
      </dgm:prSet>
      <dgm:spPr/>
    </dgm:pt>
    <dgm:pt modelId="{71317FEA-23D8-47C1-9CE8-044B6645FE1A}" type="pres">
      <dgm:prSet presAssocID="{DD0B9FDA-7C65-4D2F-BEA5-ACA0471D6A5E}" presName="dummyMaxCanvas" presStyleCnt="0">
        <dgm:presLayoutVars/>
      </dgm:prSet>
      <dgm:spPr/>
    </dgm:pt>
    <dgm:pt modelId="{36CB8F59-2373-4130-B588-5B1ABEEAF614}" type="pres">
      <dgm:prSet presAssocID="{DD0B9FDA-7C65-4D2F-BEA5-ACA0471D6A5E}" presName="FiveNodes_1" presStyleLbl="node1" presStyleIdx="0" presStyleCnt="5" custLinFactNeighborY="1518">
        <dgm:presLayoutVars>
          <dgm:bulletEnabled val="1"/>
        </dgm:presLayoutVars>
      </dgm:prSet>
      <dgm:spPr/>
    </dgm:pt>
    <dgm:pt modelId="{498F0E32-DA8C-47F0-9E98-C0D865CA7F34}" type="pres">
      <dgm:prSet presAssocID="{DD0B9FDA-7C65-4D2F-BEA5-ACA0471D6A5E}" presName="FiveNodes_2" presStyleLbl="node1" presStyleIdx="1" presStyleCnt="5">
        <dgm:presLayoutVars>
          <dgm:bulletEnabled val="1"/>
        </dgm:presLayoutVars>
      </dgm:prSet>
      <dgm:spPr/>
    </dgm:pt>
    <dgm:pt modelId="{64449FB2-C063-449E-B2AD-60C491022F21}" type="pres">
      <dgm:prSet presAssocID="{DD0B9FDA-7C65-4D2F-BEA5-ACA0471D6A5E}" presName="FiveNodes_3" presStyleLbl="node1" presStyleIdx="2" presStyleCnt="5">
        <dgm:presLayoutVars>
          <dgm:bulletEnabled val="1"/>
        </dgm:presLayoutVars>
      </dgm:prSet>
      <dgm:spPr/>
    </dgm:pt>
    <dgm:pt modelId="{80FDE8B9-F6A7-4336-B196-9ED9EE87D777}" type="pres">
      <dgm:prSet presAssocID="{DD0B9FDA-7C65-4D2F-BEA5-ACA0471D6A5E}" presName="FiveNodes_4" presStyleLbl="node1" presStyleIdx="3" presStyleCnt="5">
        <dgm:presLayoutVars>
          <dgm:bulletEnabled val="1"/>
        </dgm:presLayoutVars>
      </dgm:prSet>
      <dgm:spPr/>
    </dgm:pt>
    <dgm:pt modelId="{1062103B-B48E-4BB5-B238-2825D2B9A0AD}" type="pres">
      <dgm:prSet presAssocID="{DD0B9FDA-7C65-4D2F-BEA5-ACA0471D6A5E}" presName="FiveNodes_5" presStyleLbl="node1" presStyleIdx="4" presStyleCnt="5">
        <dgm:presLayoutVars>
          <dgm:bulletEnabled val="1"/>
        </dgm:presLayoutVars>
      </dgm:prSet>
      <dgm:spPr/>
    </dgm:pt>
    <dgm:pt modelId="{8DB3F6B6-1032-41C0-BC70-6BCA5FF03F75}" type="pres">
      <dgm:prSet presAssocID="{DD0B9FDA-7C65-4D2F-BEA5-ACA0471D6A5E}" presName="FiveConn_1-2" presStyleLbl="fgAccFollowNode1" presStyleIdx="0" presStyleCnt="4">
        <dgm:presLayoutVars>
          <dgm:bulletEnabled val="1"/>
        </dgm:presLayoutVars>
      </dgm:prSet>
      <dgm:spPr/>
    </dgm:pt>
    <dgm:pt modelId="{AC19E53B-3FF8-42B4-9F1F-AE7A75C696BB}" type="pres">
      <dgm:prSet presAssocID="{DD0B9FDA-7C65-4D2F-BEA5-ACA0471D6A5E}" presName="FiveConn_2-3" presStyleLbl="fgAccFollowNode1" presStyleIdx="1" presStyleCnt="4">
        <dgm:presLayoutVars>
          <dgm:bulletEnabled val="1"/>
        </dgm:presLayoutVars>
      </dgm:prSet>
      <dgm:spPr/>
    </dgm:pt>
    <dgm:pt modelId="{4039FE93-E758-4BA8-B3CE-97C2993B9C55}" type="pres">
      <dgm:prSet presAssocID="{DD0B9FDA-7C65-4D2F-BEA5-ACA0471D6A5E}" presName="FiveConn_3-4" presStyleLbl="fgAccFollowNode1" presStyleIdx="2" presStyleCnt="4">
        <dgm:presLayoutVars>
          <dgm:bulletEnabled val="1"/>
        </dgm:presLayoutVars>
      </dgm:prSet>
      <dgm:spPr/>
    </dgm:pt>
    <dgm:pt modelId="{CF0F00E1-15B4-4B33-97D9-C82750621042}" type="pres">
      <dgm:prSet presAssocID="{DD0B9FDA-7C65-4D2F-BEA5-ACA0471D6A5E}" presName="FiveConn_4-5" presStyleLbl="fgAccFollowNode1" presStyleIdx="3" presStyleCnt="4">
        <dgm:presLayoutVars>
          <dgm:bulletEnabled val="1"/>
        </dgm:presLayoutVars>
      </dgm:prSet>
      <dgm:spPr/>
    </dgm:pt>
    <dgm:pt modelId="{9DFBC75D-E7EA-43BD-97B0-CFD01D0E0706}" type="pres">
      <dgm:prSet presAssocID="{DD0B9FDA-7C65-4D2F-BEA5-ACA0471D6A5E}" presName="FiveNodes_1_text" presStyleLbl="node1" presStyleIdx="4" presStyleCnt="5">
        <dgm:presLayoutVars>
          <dgm:bulletEnabled val="1"/>
        </dgm:presLayoutVars>
      </dgm:prSet>
      <dgm:spPr/>
    </dgm:pt>
    <dgm:pt modelId="{05625438-3476-4F96-9D1A-914F4A95156F}" type="pres">
      <dgm:prSet presAssocID="{DD0B9FDA-7C65-4D2F-BEA5-ACA0471D6A5E}" presName="FiveNodes_2_text" presStyleLbl="node1" presStyleIdx="4" presStyleCnt="5">
        <dgm:presLayoutVars>
          <dgm:bulletEnabled val="1"/>
        </dgm:presLayoutVars>
      </dgm:prSet>
      <dgm:spPr/>
    </dgm:pt>
    <dgm:pt modelId="{16885A29-BA60-4029-BC0B-AF6F78321CFD}" type="pres">
      <dgm:prSet presAssocID="{DD0B9FDA-7C65-4D2F-BEA5-ACA0471D6A5E}" presName="FiveNodes_3_text" presStyleLbl="node1" presStyleIdx="4" presStyleCnt="5">
        <dgm:presLayoutVars>
          <dgm:bulletEnabled val="1"/>
        </dgm:presLayoutVars>
      </dgm:prSet>
      <dgm:spPr/>
    </dgm:pt>
    <dgm:pt modelId="{D6663FDD-F2D6-4D9B-A4B7-67C8BE7A1B1A}" type="pres">
      <dgm:prSet presAssocID="{DD0B9FDA-7C65-4D2F-BEA5-ACA0471D6A5E}" presName="FiveNodes_4_text" presStyleLbl="node1" presStyleIdx="4" presStyleCnt="5">
        <dgm:presLayoutVars>
          <dgm:bulletEnabled val="1"/>
        </dgm:presLayoutVars>
      </dgm:prSet>
      <dgm:spPr/>
    </dgm:pt>
    <dgm:pt modelId="{247EC97E-1AB3-4378-976A-3B341CDD0D6C}" type="pres">
      <dgm:prSet presAssocID="{DD0B9FDA-7C65-4D2F-BEA5-ACA0471D6A5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17EBC08-3107-4046-BDF6-E277460EA3E0}" type="presOf" srcId="{5B494D68-FE36-4C63-ABEA-5CD55363D67E}" destId="{64449FB2-C063-449E-B2AD-60C491022F21}" srcOrd="0" destOrd="0" presId="urn:microsoft.com/office/officeart/2005/8/layout/vProcess5"/>
    <dgm:cxn modelId="{49E2331D-E510-4733-B74B-BF331C5E9090}" srcId="{DD0B9FDA-7C65-4D2F-BEA5-ACA0471D6A5E}" destId="{AB19F459-256E-4D4C-9F32-C70A97DB5D65}" srcOrd="3" destOrd="0" parTransId="{61B22E55-3C64-4410-979E-DB9CDB290092}" sibTransId="{E2528073-5784-4FD0-808C-555D7D7D0242}"/>
    <dgm:cxn modelId="{14E74E23-BCE1-4A55-AA65-7B337764D78F}" type="presOf" srcId="{AB19F459-256E-4D4C-9F32-C70A97DB5D65}" destId="{80FDE8B9-F6A7-4336-B196-9ED9EE87D777}" srcOrd="0" destOrd="0" presId="urn:microsoft.com/office/officeart/2005/8/layout/vProcess5"/>
    <dgm:cxn modelId="{7591CF5F-6E6C-4E3E-93D4-2C69C4C7DF57}" type="presOf" srcId="{6F227869-8C63-4AB2-BE54-068FF3E9A24A}" destId="{1062103B-B48E-4BB5-B238-2825D2B9A0AD}" srcOrd="0" destOrd="0" presId="urn:microsoft.com/office/officeart/2005/8/layout/vProcess5"/>
    <dgm:cxn modelId="{A78EB568-1A73-4393-A95A-4F70AC6AF1CC}" type="presOf" srcId="{5C93629B-8FF0-4B7A-B077-EFAA17FC7D4A}" destId="{AC19E53B-3FF8-42B4-9F1F-AE7A75C696BB}" srcOrd="0" destOrd="0" presId="urn:microsoft.com/office/officeart/2005/8/layout/vProcess5"/>
    <dgm:cxn modelId="{29598C4A-6F2E-4022-BD2F-192CD4BADAF8}" type="presOf" srcId="{AB19F459-256E-4D4C-9F32-C70A97DB5D65}" destId="{D6663FDD-F2D6-4D9B-A4B7-67C8BE7A1B1A}" srcOrd="1" destOrd="0" presId="urn:microsoft.com/office/officeart/2005/8/layout/vProcess5"/>
    <dgm:cxn modelId="{ABC21450-D7A3-4C8F-BA7E-AC573522F496}" srcId="{DD0B9FDA-7C65-4D2F-BEA5-ACA0471D6A5E}" destId="{5B494D68-FE36-4C63-ABEA-5CD55363D67E}" srcOrd="2" destOrd="0" parTransId="{6BAE1AD0-F46A-4655-AE4C-F13E75B79B51}" sibTransId="{26B5752A-37FB-4C59-81CC-FF1561057420}"/>
    <dgm:cxn modelId="{199A5970-B125-4DE7-B9C6-6CA583A728E3}" srcId="{DD0B9FDA-7C65-4D2F-BEA5-ACA0471D6A5E}" destId="{6F227869-8C63-4AB2-BE54-068FF3E9A24A}" srcOrd="4" destOrd="0" parTransId="{DF6BC4A3-E8F4-4432-8D1A-5ED8F10E193B}" sibTransId="{3DE8A562-36FE-4759-8E40-1347CB90BC4A}"/>
    <dgm:cxn modelId="{3EAEC179-6EF0-4C89-8638-F8B4D0D83CD5}" type="presOf" srcId="{85E7567B-978A-4C99-B389-BE7340E8EB6D}" destId="{8DB3F6B6-1032-41C0-BC70-6BCA5FF03F75}" srcOrd="0" destOrd="0" presId="urn:microsoft.com/office/officeart/2005/8/layout/vProcess5"/>
    <dgm:cxn modelId="{4C9E327C-6863-4F90-BA83-B84F4C0B990C}" type="presOf" srcId="{6F227869-8C63-4AB2-BE54-068FF3E9A24A}" destId="{247EC97E-1AB3-4378-976A-3B341CDD0D6C}" srcOrd="1" destOrd="0" presId="urn:microsoft.com/office/officeart/2005/8/layout/vProcess5"/>
    <dgm:cxn modelId="{255EF988-2B9E-4307-96A3-837323A44AD6}" srcId="{DD0B9FDA-7C65-4D2F-BEA5-ACA0471D6A5E}" destId="{8B10965E-9BE7-439D-B569-BEE44FFCC97D}" srcOrd="1" destOrd="0" parTransId="{F926AFFA-E2F0-4AD3-A07C-B2104FB2D150}" sibTransId="{5C93629B-8FF0-4B7A-B077-EFAA17FC7D4A}"/>
    <dgm:cxn modelId="{1EA8A289-29CD-41CB-B91C-7828CA25871B}" srcId="{DD0B9FDA-7C65-4D2F-BEA5-ACA0471D6A5E}" destId="{0A606588-C7BD-473A-BBB4-FF87ABDAD085}" srcOrd="5" destOrd="0" parTransId="{E2C02965-7E52-4A97-A254-0914F9982695}" sibTransId="{95B2D033-9B21-414D-8A5B-7A658F98644E}"/>
    <dgm:cxn modelId="{A16B1F8B-2BD6-460F-8414-56AD4BC150DC}" type="presOf" srcId="{DD0B9FDA-7C65-4D2F-BEA5-ACA0471D6A5E}" destId="{6FFAF3CB-093C-4BA1-B300-C8BCE829A63A}" srcOrd="0" destOrd="0" presId="urn:microsoft.com/office/officeart/2005/8/layout/vProcess5"/>
    <dgm:cxn modelId="{ED5FEA93-BEE6-4F76-8256-E4304407DE51}" type="presOf" srcId="{8B10965E-9BE7-439D-B569-BEE44FFCC97D}" destId="{498F0E32-DA8C-47F0-9E98-C0D865CA7F34}" srcOrd="0" destOrd="0" presId="urn:microsoft.com/office/officeart/2005/8/layout/vProcess5"/>
    <dgm:cxn modelId="{1F5C849B-6E7F-42F4-9BD3-56629C49FDFF}" srcId="{DD0B9FDA-7C65-4D2F-BEA5-ACA0471D6A5E}" destId="{D6EFA46E-01A5-4812-BD7A-1DF07F5EC8F0}" srcOrd="0" destOrd="0" parTransId="{170CB88D-7537-4BED-B664-7569F132D523}" sibTransId="{85E7567B-978A-4C99-B389-BE7340E8EB6D}"/>
    <dgm:cxn modelId="{6D3BDAA0-E407-4920-92B2-8ABDB0E97363}" type="presOf" srcId="{E2528073-5784-4FD0-808C-555D7D7D0242}" destId="{CF0F00E1-15B4-4B33-97D9-C82750621042}" srcOrd="0" destOrd="0" presId="urn:microsoft.com/office/officeart/2005/8/layout/vProcess5"/>
    <dgm:cxn modelId="{C75490CE-AC68-4E44-8EC9-65B4FF51EBA9}" type="presOf" srcId="{26B5752A-37FB-4C59-81CC-FF1561057420}" destId="{4039FE93-E758-4BA8-B3CE-97C2993B9C55}" srcOrd="0" destOrd="0" presId="urn:microsoft.com/office/officeart/2005/8/layout/vProcess5"/>
    <dgm:cxn modelId="{86BC3EDA-EC42-4B2F-AC58-6E45408EC6DE}" type="presOf" srcId="{D6EFA46E-01A5-4812-BD7A-1DF07F5EC8F0}" destId="{9DFBC75D-E7EA-43BD-97B0-CFD01D0E0706}" srcOrd="1" destOrd="0" presId="urn:microsoft.com/office/officeart/2005/8/layout/vProcess5"/>
    <dgm:cxn modelId="{F987D6DD-F09A-4CC9-816D-5261E4B3D006}" type="presOf" srcId="{5B494D68-FE36-4C63-ABEA-5CD55363D67E}" destId="{16885A29-BA60-4029-BC0B-AF6F78321CFD}" srcOrd="1" destOrd="0" presId="urn:microsoft.com/office/officeart/2005/8/layout/vProcess5"/>
    <dgm:cxn modelId="{8A6AF0F0-C008-4E54-9760-E5120A27B26D}" type="presOf" srcId="{D6EFA46E-01A5-4812-BD7A-1DF07F5EC8F0}" destId="{36CB8F59-2373-4130-B588-5B1ABEEAF614}" srcOrd="0" destOrd="0" presId="urn:microsoft.com/office/officeart/2005/8/layout/vProcess5"/>
    <dgm:cxn modelId="{1816ABF8-2E2E-49F4-AC2C-9C6AA9481E9F}" type="presOf" srcId="{8B10965E-9BE7-439D-B569-BEE44FFCC97D}" destId="{05625438-3476-4F96-9D1A-914F4A95156F}" srcOrd="1" destOrd="0" presId="urn:microsoft.com/office/officeart/2005/8/layout/vProcess5"/>
    <dgm:cxn modelId="{9D5DD281-8E5A-4FC1-8D61-4082A2437297}" type="presParOf" srcId="{6FFAF3CB-093C-4BA1-B300-C8BCE829A63A}" destId="{71317FEA-23D8-47C1-9CE8-044B6645FE1A}" srcOrd="0" destOrd="0" presId="urn:microsoft.com/office/officeart/2005/8/layout/vProcess5"/>
    <dgm:cxn modelId="{236ADCEC-609A-4B74-9B2D-527302C2CEBE}" type="presParOf" srcId="{6FFAF3CB-093C-4BA1-B300-C8BCE829A63A}" destId="{36CB8F59-2373-4130-B588-5B1ABEEAF614}" srcOrd="1" destOrd="0" presId="urn:microsoft.com/office/officeart/2005/8/layout/vProcess5"/>
    <dgm:cxn modelId="{D92D0735-A4D5-4B71-9E0D-9A2318F10FED}" type="presParOf" srcId="{6FFAF3CB-093C-4BA1-B300-C8BCE829A63A}" destId="{498F0E32-DA8C-47F0-9E98-C0D865CA7F34}" srcOrd="2" destOrd="0" presId="urn:microsoft.com/office/officeart/2005/8/layout/vProcess5"/>
    <dgm:cxn modelId="{FC658D92-1B51-43E5-938C-722F887B0928}" type="presParOf" srcId="{6FFAF3CB-093C-4BA1-B300-C8BCE829A63A}" destId="{64449FB2-C063-449E-B2AD-60C491022F21}" srcOrd="3" destOrd="0" presId="urn:microsoft.com/office/officeart/2005/8/layout/vProcess5"/>
    <dgm:cxn modelId="{3D1449DC-4F3D-47C2-ABFA-EAA6B90D09B9}" type="presParOf" srcId="{6FFAF3CB-093C-4BA1-B300-C8BCE829A63A}" destId="{80FDE8B9-F6A7-4336-B196-9ED9EE87D777}" srcOrd="4" destOrd="0" presId="urn:microsoft.com/office/officeart/2005/8/layout/vProcess5"/>
    <dgm:cxn modelId="{271C5AF2-4AE5-4096-AC66-63208E06915F}" type="presParOf" srcId="{6FFAF3CB-093C-4BA1-B300-C8BCE829A63A}" destId="{1062103B-B48E-4BB5-B238-2825D2B9A0AD}" srcOrd="5" destOrd="0" presId="urn:microsoft.com/office/officeart/2005/8/layout/vProcess5"/>
    <dgm:cxn modelId="{09A1E7CE-EBBF-4D00-84D3-9E4109B72B41}" type="presParOf" srcId="{6FFAF3CB-093C-4BA1-B300-C8BCE829A63A}" destId="{8DB3F6B6-1032-41C0-BC70-6BCA5FF03F75}" srcOrd="6" destOrd="0" presId="urn:microsoft.com/office/officeart/2005/8/layout/vProcess5"/>
    <dgm:cxn modelId="{B1E75AAA-FE8A-4CB8-8B95-3B3F1BE33169}" type="presParOf" srcId="{6FFAF3CB-093C-4BA1-B300-C8BCE829A63A}" destId="{AC19E53B-3FF8-42B4-9F1F-AE7A75C696BB}" srcOrd="7" destOrd="0" presId="urn:microsoft.com/office/officeart/2005/8/layout/vProcess5"/>
    <dgm:cxn modelId="{F3524F12-4F0E-4208-9EF2-460386AFDF16}" type="presParOf" srcId="{6FFAF3CB-093C-4BA1-B300-C8BCE829A63A}" destId="{4039FE93-E758-4BA8-B3CE-97C2993B9C55}" srcOrd="8" destOrd="0" presId="urn:microsoft.com/office/officeart/2005/8/layout/vProcess5"/>
    <dgm:cxn modelId="{CB234532-2249-4D3B-9A41-A2B9819FE1C1}" type="presParOf" srcId="{6FFAF3CB-093C-4BA1-B300-C8BCE829A63A}" destId="{CF0F00E1-15B4-4B33-97D9-C82750621042}" srcOrd="9" destOrd="0" presId="urn:microsoft.com/office/officeart/2005/8/layout/vProcess5"/>
    <dgm:cxn modelId="{EC9012E7-86B3-4BB5-9130-9DD3A3C916FB}" type="presParOf" srcId="{6FFAF3CB-093C-4BA1-B300-C8BCE829A63A}" destId="{9DFBC75D-E7EA-43BD-97B0-CFD01D0E0706}" srcOrd="10" destOrd="0" presId="urn:microsoft.com/office/officeart/2005/8/layout/vProcess5"/>
    <dgm:cxn modelId="{DF74105C-5185-484F-A1EF-0B4DEB2D5F7A}" type="presParOf" srcId="{6FFAF3CB-093C-4BA1-B300-C8BCE829A63A}" destId="{05625438-3476-4F96-9D1A-914F4A95156F}" srcOrd="11" destOrd="0" presId="urn:microsoft.com/office/officeart/2005/8/layout/vProcess5"/>
    <dgm:cxn modelId="{4D066F33-0053-41A2-A004-9A992E453217}" type="presParOf" srcId="{6FFAF3CB-093C-4BA1-B300-C8BCE829A63A}" destId="{16885A29-BA60-4029-BC0B-AF6F78321CFD}" srcOrd="12" destOrd="0" presId="urn:microsoft.com/office/officeart/2005/8/layout/vProcess5"/>
    <dgm:cxn modelId="{8114B014-5C5E-47D9-AC22-E8EBFA34F837}" type="presParOf" srcId="{6FFAF3CB-093C-4BA1-B300-C8BCE829A63A}" destId="{D6663FDD-F2D6-4D9B-A4B7-67C8BE7A1B1A}" srcOrd="13" destOrd="0" presId="urn:microsoft.com/office/officeart/2005/8/layout/vProcess5"/>
    <dgm:cxn modelId="{426B4A6C-BCAE-4DB9-AAFE-00932E77DAB9}" type="presParOf" srcId="{6FFAF3CB-093C-4BA1-B300-C8BCE829A63A}" destId="{247EC97E-1AB3-4378-976A-3B341CDD0D6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B8F59-2373-4130-B588-5B1ABEEAF614}">
      <dsp:nvSpPr>
        <dsp:cNvPr id="0" name=""/>
        <dsp:cNvSpPr/>
      </dsp:nvSpPr>
      <dsp:spPr>
        <a:xfrm>
          <a:off x="0" y="10577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Juvare Tutorials in the Advanced File Library​</a:t>
          </a:r>
        </a:p>
      </dsp:txBody>
      <dsp:txXfrm>
        <a:off x="20409" y="30986"/>
        <a:ext cx="7138942" cy="656004"/>
      </dsp:txXfrm>
    </dsp:sp>
    <dsp:sp modelId="{498F0E32-DA8C-47F0-9E98-C0D865CA7F34}">
      <dsp:nvSpPr>
        <dsp:cNvPr id="0" name=""/>
        <dsp:cNvSpPr/>
      </dsp:nvSpPr>
      <dsp:spPr>
        <a:xfrm>
          <a:off x="595341" y="793602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53230"/>
                <a:satOff val="2550"/>
                <a:lumOff val="392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553230"/>
                <a:satOff val="2550"/>
                <a:lumOff val="392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553230"/>
                <a:satOff val="2550"/>
                <a:lumOff val="392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‘One Task’ Tip Sheets via Email </a:t>
          </a:r>
        </a:p>
      </dsp:txBody>
      <dsp:txXfrm>
        <a:off x="615750" y="814011"/>
        <a:ext cx="6883302" cy="656004"/>
      </dsp:txXfrm>
    </dsp:sp>
    <dsp:sp modelId="{64449FB2-C063-449E-B2AD-60C491022F21}">
      <dsp:nvSpPr>
        <dsp:cNvPr id="0" name=""/>
        <dsp:cNvSpPr/>
      </dsp:nvSpPr>
      <dsp:spPr>
        <a:xfrm>
          <a:off x="1190682" y="1587205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06460"/>
                <a:satOff val="5101"/>
                <a:lumOff val="784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106460"/>
                <a:satOff val="5101"/>
                <a:lumOff val="784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106460"/>
                <a:satOff val="5101"/>
                <a:lumOff val="784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​Mini Drills using the Notification System </a:t>
          </a:r>
        </a:p>
      </dsp:txBody>
      <dsp:txXfrm>
        <a:off x="1211091" y="1607614"/>
        <a:ext cx="6883302" cy="656004"/>
      </dsp:txXfrm>
    </dsp:sp>
    <dsp:sp modelId="{80FDE8B9-F6A7-4336-B196-9ED9EE87D777}">
      <dsp:nvSpPr>
        <dsp:cNvPr id="0" name=""/>
        <dsp:cNvSpPr/>
      </dsp:nvSpPr>
      <dsp:spPr>
        <a:xfrm>
          <a:off x="1786023" y="2380808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659690"/>
                <a:satOff val="7651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659690"/>
                <a:satOff val="7651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659690"/>
                <a:satOff val="7651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Virtual Trainings by Coalition via Zoom </a:t>
          </a:r>
        </a:p>
      </dsp:txBody>
      <dsp:txXfrm>
        <a:off x="1806432" y="2401217"/>
        <a:ext cx="6883302" cy="656004"/>
      </dsp:txXfrm>
    </dsp:sp>
    <dsp:sp modelId="{1062103B-B48E-4BB5-B238-2825D2B9A0AD}">
      <dsp:nvSpPr>
        <dsp:cNvPr id="0" name=""/>
        <dsp:cNvSpPr/>
      </dsp:nvSpPr>
      <dsp:spPr>
        <a:xfrm>
          <a:off x="2381365" y="3174411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12920"/>
                <a:satOff val="10201"/>
                <a:lumOff val="1569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2212920"/>
                <a:satOff val="10201"/>
                <a:lumOff val="1569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2212920"/>
                <a:satOff val="10201"/>
                <a:lumOff val="1569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Virtual Trainings during Regional Meetings </a:t>
          </a:r>
        </a:p>
      </dsp:txBody>
      <dsp:txXfrm>
        <a:off x="2401774" y="3194820"/>
        <a:ext cx="6883302" cy="656004"/>
      </dsp:txXfrm>
    </dsp:sp>
    <dsp:sp modelId="{8DB3F6B6-1032-41C0-BC70-6BCA5FF03F75}">
      <dsp:nvSpPr>
        <dsp:cNvPr id="0" name=""/>
        <dsp:cNvSpPr/>
      </dsp:nvSpPr>
      <dsp:spPr>
        <a:xfrm>
          <a:off x="7519461" y="509067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621371" y="509067"/>
        <a:ext cx="249114" cy="340833"/>
      </dsp:txXfrm>
    </dsp:sp>
    <dsp:sp modelId="{AC19E53B-3FF8-42B4-9F1F-AE7A75C696BB}">
      <dsp:nvSpPr>
        <dsp:cNvPr id="0" name=""/>
        <dsp:cNvSpPr/>
      </dsp:nvSpPr>
      <dsp:spPr>
        <a:xfrm>
          <a:off x="8114802" y="1302670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74356"/>
            <a:satOff val="3241"/>
            <a:lumOff val="2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74356"/>
              <a:satOff val="3241"/>
              <a:lumOff val="2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216712" y="1302670"/>
        <a:ext cx="249114" cy="340833"/>
      </dsp:txXfrm>
    </dsp:sp>
    <dsp:sp modelId="{4039FE93-E758-4BA8-B3CE-97C2993B9C55}">
      <dsp:nvSpPr>
        <dsp:cNvPr id="0" name=""/>
        <dsp:cNvSpPr/>
      </dsp:nvSpPr>
      <dsp:spPr>
        <a:xfrm>
          <a:off x="8710144" y="2084659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48712"/>
            <a:satOff val="6481"/>
            <a:lumOff val="49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48712"/>
              <a:satOff val="6481"/>
              <a:lumOff val="4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812054" y="2084659"/>
        <a:ext cx="249114" cy="340833"/>
      </dsp:txXfrm>
    </dsp:sp>
    <dsp:sp modelId="{CF0F00E1-15B4-4B33-97D9-C82750621042}">
      <dsp:nvSpPr>
        <dsp:cNvPr id="0" name=""/>
        <dsp:cNvSpPr/>
      </dsp:nvSpPr>
      <dsp:spPr>
        <a:xfrm>
          <a:off x="9305485" y="2886004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23067"/>
            <a:satOff val="9722"/>
            <a:lumOff val="74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923067"/>
              <a:satOff val="9722"/>
              <a:lumOff val="7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407395" y="2886004"/>
        <a:ext cx="249114" cy="340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FF1983-B065-D808-31DA-5BAD50897E53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A9CB9CF-3517-3846-8D41-59D7F68EAFAF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4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1866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3333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00449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848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0456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1385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284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7972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487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3812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33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566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F8756A5-49C8-B0FD-B5BE-ADDD298EA5B1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5C9DEA3-A6EB-7667-F619-51CFD3078A7B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4A8C8F-A0C4-0C8E-4B17-5E95D1459D22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FE72-4D6E-D7A6-4268-A886594B9E75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FA8FA56-DC55-DE89-9A59-BA90FC23D0EA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03B6F6-E5DB-F1FC-700B-705C66B47323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4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36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B084210C-A085-5907-91C8-DE2A54942BA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E9320CEE-3F77-3845-38E2-0556EEE155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5D5D2BD9-FC10-1B20-F2C1-264DD45704EC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D7CC3B08-6378-BFF2-9E1A-C5CF6B8F71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8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CDD9A5B-E182-27B7-DDA3-7AF46E4AE726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739100-9AC0-0CB7-3CA7-1648BDA6A44C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8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31488E-DEA7-E9D5-3F65-033096BCDFC7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A052C47-6615-8F4E-7717-1FF7C450979C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FF39D5C-7E04-D14D-55EE-B9BD112B64B6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3567C5C-1D88-6253-EAA0-56507D696CD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1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8" r:id="rId19"/>
    <p:sldLayoutId id="2147483701" r:id="rId20"/>
    <p:sldLayoutId id="2147483703" r:id="rId21"/>
    <p:sldLayoutId id="2147483655" r:id="rId22"/>
    <p:sldLayoutId id="2147483654" r:id="rId23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green@hefwv.or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EOC </a:t>
            </a:r>
            <a:br>
              <a:rPr lang="en-US" dirty="0"/>
            </a:br>
            <a:r>
              <a:rPr lang="en-US" sz="2200" dirty="0"/>
              <a:t>Emergency Management Communications and Notification System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179" y="4907756"/>
            <a:ext cx="9001462" cy="1655762"/>
          </a:xfrm>
        </p:spPr>
        <p:txBody>
          <a:bodyPr/>
          <a:lstStyle/>
          <a:p>
            <a:r>
              <a:rPr lang="en-US" dirty="0"/>
              <a:t>​</a:t>
            </a:r>
          </a:p>
          <a:p>
            <a:r>
              <a:rPr lang="en-US" b="1" dirty="0"/>
              <a:t>West Virginia’s Training and Implementation Plan </a:t>
            </a: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1548-5FE9-6628-539D-3963863C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18" y="52800"/>
            <a:ext cx="10353761" cy="1326321"/>
          </a:xfrm>
        </p:spPr>
        <p:txBody>
          <a:bodyPr/>
          <a:lstStyle/>
          <a:p>
            <a:r>
              <a:rPr lang="en-US" dirty="0"/>
              <a:t>WV-EMCE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4B8A-51E0-4D7B-F89F-707AEE38B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0418" y="1291921"/>
            <a:ext cx="10431163" cy="5949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ADVANCED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Effective Disaster Preparation and Response – Part 1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Effective Disaster Preparation and Response – Part 2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Disaster Strikes – Roles and Responsibilities – Agency, local, county, state and federal.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Establishing the Hospital Command Center (HCC)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Disaster Review Process/ AAR - What worked and where can we improve emergency management and disaster preparedness.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Healthcare Coalition - Role &amp; Resources for the Emergency Coordinator/Manager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0AA6-3193-4BF7-B5F0-F1111B45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E8AC6A-3A5F-D21E-12F5-FF7ACA6C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0392B1-203D-5D8C-A91C-B272E214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HVA Reports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2756A1-8444-D823-0D8F-666B49F61D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SOUTH</a:t>
            </a:r>
          </a:p>
          <a:p>
            <a:endParaRPr lang="en-US" sz="2400" dirty="0"/>
          </a:p>
          <a:p>
            <a:r>
              <a:rPr lang="en-US" sz="2400" dirty="0"/>
              <a:t>Reviewed draft with leadership </a:t>
            </a:r>
          </a:p>
          <a:p>
            <a:r>
              <a:rPr lang="en-US" sz="2400" dirty="0"/>
              <a:t>Tweaking calculation</a:t>
            </a:r>
          </a:p>
          <a:p>
            <a:r>
              <a:rPr lang="en-US" sz="2400" dirty="0"/>
              <a:t>Available on SharePoint soon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1621F-4516-3A49-AD75-AB572B66D4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NORTH</a:t>
            </a:r>
          </a:p>
          <a:p>
            <a:r>
              <a:rPr lang="en-US" sz="2400" dirty="0"/>
              <a:t>Available on </a:t>
            </a:r>
            <a:r>
              <a:rPr lang="en-US" sz="2400" dirty="0" err="1"/>
              <a:t>Sharepoint</a:t>
            </a:r>
            <a:r>
              <a:rPr lang="en-US" sz="2400" dirty="0"/>
              <a:t> by the end of April </a:t>
            </a:r>
          </a:p>
        </p:txBody>
      </p:sp>
    </p:spTree>
    <p:extLst>
      <p:ext uri="{BB962C8B-B14F-4D97-AF65-F5344CB8AC3E}">
        <p14:creationId xmlns:p14="http://schemas.microsoft.com/office/powerpoint/2010/main" val="35407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Ways we will Train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07D723-E908-3E12-86E7-DF8786CE6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97833"/>
              </p:ext>
            </p:extLst>
          </p:nvPr>
        </p:nvGraphicFramePr>
        <p:xfrm>
          <a:off x="913709" y="1926893"/>
          <a:ext cx="10353761" cy="387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B2ADCE7A-5E56-4C8E-B245-E2EEDA79C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4537711"/>
            <a:ext cx="10844965" cy="10629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PRIMARY GOALS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27A2F77-6BCE-423F-9C06-5D6A1FFE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75" y="733425"/>
            <a:ext cx="10668000" cy="3390900"/>
          </a:xfrm>
          <a:prstGeom prst="rect">
            <a:avLst/>
          </a:prstGeom>
          <a:solidFill>
            <a:schemeClr val="bg1"/>
          </a:solidFill>
          <a:ln w="190500" cap="sq">
            <a:solidFill>
              <a:schemeClr val="bg1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4ADF5-C61B-3FE0-8B75-1D4357EF8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346" y="782034"/>
            <a:ext cx="8045813" cy="3446268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20CB201F-BC0A-4D22-B7C7-230F82F61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2021" y="797778"/>
            <a:ext cx="10528908" cy="3262195"/>
          </a:xfrm>
          <a:prstGeom prst="rect">
            <a:avLst/>
          </a:prstGeom>
          <a:noFill/>
          <a:ln w="12700">
            <a:solidFill>
              <a:srgbClr val="2A5B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8954-9BCB-7FD9-A210-38DC54382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564" y="2395728"/>
            <a:ext cx="7932004" cy="1926890"/>
          </a:xfrm>
        </p:spPr>
        <p:txBody>
          <a:bodyPr/>
          <a:lstStyle/>
          <a:p>
            <a:pPr algn="ctr"/>
            <a:r>
              <a:rPr lang="en-US" dirty="0"/>
              <a:t>The Advanced File Library Demo 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4FF72B7-0438-3641-5939-75128934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Sagona" panose="020B0604020202020204" pitchFamily="2" charset="0"/>
              </a:rPr>
              <a:t>Timeline</a:t>
            </a:r>
          </a:p>
        </p:txBody>
      </p:sp>
      <p:sp>
        <p:nvSpPr>
          <p:cNvPr id="374" name="Slide Number Placeholder 373">
            <a:extLst>
              <a:ext uri="{FF2B5EF4-FFF2-40B4-BE49-F238E27FC236}">
                <a16:creationId xmlns:a16="http://schemas.microsoft.com/office/drawing/2014/main" id="{049B2870-98EC-2977-8CE4-A7AA3009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Log-Ins</a:t>
            </a:r>
          </a:p>
        </p:txBody>
      </p:sp>
      <p:pic>
        <p:nvPicPr>
          <p:cNvPr id="292" name="Picture Placeholder 291" descr="checklist icon">
            <a:extLst>
              <a:ext uri="{FF2B5EF4-FFF2-40B4-BE49-F238E27FC236}">
                <a16:creationId xmlns:a16="http://schemas.microsoft.com/office/drawing/2014/main" id="{8167DB44-EDED-0971-E35D-A5FA1E47C215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/>
          <a:srcRect/>
          <a:stretch/>
        </p:blipFill>
        <p:spPr/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b="1" dirty="0"/>
              <a:t>March 15 – April 4 by Region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/>
              <a:t>One Task &amp; Tutorials </a:t>
            </a:r>
          </a:p>
          <a:p>
            <a:endParaRPr lang="en-US" dirty="0"/>
          </a:p>
        </p:txBody>
      </p:sp>
      <p:pic>
        <p:nvPicPr>
          <p:cNvPr id="290" name="Picture Placeholder 289" descr="person with loud speaker icon">
            <a:extLst>
              <a:ext uri="{FF2B5EF4-FFF2-40B4-BE49-F238E27FC236}">
                <a16:creationId xmlns:a16="http://schemas.microsoft.com/office/drawing/2014/main" id="{E63515FB-9439-CCAE-C220-6F0E5ECB75E8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/>
          <a:srcRect t="113" b="113"/>
          <a:stretch/>
        </p:blipFill>
        <p:spPr/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34069" y="3906474"/>
            <a:ext cx="1920240" cy="1371600"/>
          </a:xfrm>
        </p:spPr>
        <p:txBody>
          <a:bodyPr/>
          <a:lstStyle/>
          <a:p>
            <a:pPr lvl="0"/>
            <a:r>
              <a:rPr lang="en-US" b="1" dirty="0"/>
              <a:t>April 10 – May 1st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Mini - Drill</a:t>
            </a:r>
          </a:p>
          <a:p>
            <a:endParaRPr lang="en-US" dirty="0"/>
          </a:p>
        </p:txBody>
      </p:sp>
      <p:pic>
        <p:nvPicPr>
          <p:cNvPr id="288" name="Picture Placeholder 287" descr="blueprint icon">
            <a:extLst>
              <a:ext uri="{FF2B5EF4-FFF2-40B4-BE49-F238E27FC236}">
                <a16:creationId xmlns:a16="http://schemas.microsoft.com/office/drawing/2014/main" id="{A5707D4A-497A-679A-3ACA-721E8D0E269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4"/>
          <a:srcRect t="431" b="431"/>
          <a:stretch/>
        </p:blipFill>
        <p:spPr/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en-US" b="1" dirty="0"/>
              <a:t>May 3</a:t>
            </a:r>
            <a:r>
              <a:rPr lang="en-US" b="1" baseline="30000" dirty="0"/>
              <a:t>rd</a:t>
            </a:r>
            <a:r>
              <a:rPr lang="en-US" b="1" dirty="0"/>
              <a:t>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BC0115-F702-2E0A-61A4-4A6CE33F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Virtual Training</a:t>
            </a:r>
          </a:p>
          <a:p>
            <a:endParaRPr lang="en-US" dirty="0"/>
          </a:p>
        </p:txBody>
      </p:sp>
      <p:pic>
        <p:nvPicPr>
          <p:cNvPr id="270" name="Picture Placeholder 269" descr="target icon">
            <a:extLst>
              <a:ext uri="{FF2B5EF4-FFF2-40B4-BE49-F238E27FC236}">
                <a16:creationId xmlns:a16="http://schemas.microsoft.com/office/drawing/2014/main" id="{DE7A4D25-3CA5-F92A-988A-F913C367D593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5"/>
          <a:srcRect t="113" b="113"/>
          <a:stretch/>
        </p:blipFill>
        <p:spPr/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0DA38E3-68A2-4FF9-022B-BA0DF832B1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b="1" dirty="0"/>
              <a:t>May 5</a:t>
            </a:r>
            <a:r>
              <a:rPr lang="en-US" b="1" baseline="30000" dirty="0"/>
              <a:t>th</a:t>
            </a:r>
          </a:p>
          <a:p>
            <a:pPr lvl="0"/>
            <a:r>
              <a:rPr lang="en-US" b="1" dirty="0"/>
              <a:t>10am - SOUTH </a:t>
            </a:r>
          </a:p>
          <a:p>
            <a:pPr lvl="0"/>
            <a:r>
              <a:rPr lang="en-US" b="1" dirty="0"/>
              <a:t>2pm -  NORTH 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D48D07F-2D5B-F0D5-4005-197607C4F1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More Virtual Training</a:t>
            </a:r>
          </a:p>
          <a:p>
            <a:endParaRPr lang="en-US" dirty="0"/>
          </a:p>
        </p:txBody>
      </p:sp>
      <p:pic>
        <p:nvPicPr>
          <p:cNvPr id="268" name="Picture Placeholder 267" descr="rocket icon">
            <a:extLst>
              <a:ext uri="{FF2B5EF4-FFF2-40B4-BE49-F238E27FC236}">
                <a16:creationId xmlns:a16="http://schemas.microsoft.com/office/drawing/2014/main" id="{1A522F41-60C1-3803-6132-18E154C0E328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6"/>
          <a:srcRect t="543" b="543"/>
          <a:stretch/>
        </p:blipFill>
        <p:spPr/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2BD1AE-7290-BA6E-18FB-8181C0D13E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US" b="1" dirty="0"/>
              <a:t>By Region </a:t>
            </a:r>
          </a:p>
          <a:p>
            <a:pPr lvl="0"/>
            <a:r>
              <a:rPr lang="en-US" b="1" dirty="0"/>
              <a:t>Beginning June 2023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1CEB5-0F43-BA22-C4E7-3A84E631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GET THERE</a:t>
            </a:r>
          </a:p>
        </p:txBody>
      </p:sp>
      <p:sp>
        <p:nvSpPr>
          <p:cNvPr id="102" name="Slide Number Placeholder 101">
            <a:extLst>
              <a:ext uri="{FF2B5EF4-FFF2-40B4-BE49-F238E27FC236}">
                <a16:creationId xmlns:a16="http://schemas.microsoft.com/office/drawing/2014/main" id="{51BDF1B8-4D26-9C08-3102-6224AA6A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C63C25-FE2A-0C11-2CEA-A80AA78FC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72" name="Picture Placeholder 71" descr="abacus icon">
            <a:extLst>
              <a:ext uri="{FF2B5EF4-FFF2-40B4-BE49-F238E27FC236}">
                <a16:creationId xmlns:a16="http://schemas.microsoft.com/office/drawing/2014/main" id="{FD5AE93E-9743-FD3B-C935-638BF9D159C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/>
          <a:srcRect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53AB0-02A6-E89E-7E23-593DBF52F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76" name="Picture Placeholder 75" descr="increasing chart icon">
            <a:extLst>
              <a:ext uri="{FF2B5EF4-FFF2-40B4-BE49-F238E27FC236}">
                <a16:creationId xmlns:a16="http://schemas.microsoft.com/office/drawing/2014/main" id="{7541E72A-A0CB-A011-55A9-1126F707D889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3"/>
          <a:srcRect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45CA7-A767-9133-8871-800B16D5D7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80" name="Picture Placeholder 79" descr="chain link icon">
            <a:extLst>
              <a:ext uri="{FF2B5EF4-FFF2-40B4-BE49-F238E27FC236}">
                <a16:creationId xmlns:a16="http://schemas.microsoft.com/office/drawing/2014/main" id="{FCC17566-BE36-5CE0-25C6-8AC132D1479D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4"/>
          <a:srcRect t="85" b="85"/>
          <a:stretch/>
        </p:blipFill>
        <p:spPr/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9F6C3BB-064F-17C2-B9D9-8499DCC602D1}"/>
              </a:ext>
            </a:extLst>
          </p:cNvPr>
          <p:cNvSpPr txBox="1"/>
          <p:nvPr/>
        </p:nvSpPr>
        <p:spPr>
          <a:xfrm>
            <a:off x="758952" y="4665518"/>
            <a:ext cx="328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your Regional Coordinator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B7EF9-D37B-F4F7-EFCF-21D57C4C7A1A}"/>
              </a:ext>
            </a:extLst>
          </p:cNvPr>
          <p:cNvSpPr txBox="1"/>
          <p:nvPr/>
        </p:nvSpPr>
        <p:spPr>
          <a:xfrm>
            <a:off x="4606705" y="4678819"/>
            <a:ext cx="300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Lisa Green</a:t>
            </a:r>
          </a:p>
          <a:p>
            <a:pPr algn="ctr"/>
            <a:r>
              <a:rPr lang="en-US" dirty="0"/>
              <a:t>lgreen@hefwv.org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5B27D5-0C31-9FCF-B647-2039BAA2DCCF}"/>
              </a:ext>
            </a:extLst>
          </p:cNvPr>
          <p:cNvSpPr txBox="1"/>
          <p:nvPr/>
        </p:nvSpPr>
        <p:spPr>
          <a:xfrm>
            <a:off x="8255161" y="4647152"/>
            <a:ext cx="300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Samantha Stamper</a:t>
            </a:r>
          </a:p>
          <a:p>
            <a:pPr algn="ctr"/>
            <a:r>
              <a:rPr lang="en-US" dirty="0"/>
              <a:t>sstamper@hefwv.org</a:t>
            </a:r>
          </a:p>
        </p:txBody>
      </p:sp>
    </p:spTree>
    <p:extLst>
      <p:ext uri="{BB962C8B-B14F-4D97-AF65-F5344CB8AC3E}">
        <p14:creationId xmlns:p14="http://schemas.microsoft.com/office/powerpoint/2010/main" val="24990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706727"/>
            <a:ext cx="9001462" cy="23876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4945782"/>
            <a:ext cx="9001462" cy="1307091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8000" dirty="0">
                <a:solidFill>
                  <a:srgbClr val="202C8F"/>
                </a:solidFill>
              </a:rPr>
              <a:t>Lisa Green - 304-353-9705</a:t>
            </a:r>
          </a:p>
          <a:p>
            <a:r>
              <a:rPr lang="en-US" sz="8000" dirty="0">
                <a:solidFill>
                  <a:srgbClr val="202C8F"/>
                </a:solidFill>
              </a:rPr>
              <a:t>Samantha Stamper – 304-353-9728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ACBC14-6D2A-4EC7-27F1-F26733C1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49956-9938-874E-9C7F-967BF522CE28}"/>
              </a:ext>
            </a:extLst>
          </p:cNvPr>
          <p:cNvSpPr txBox="1"/>
          <p:nvPr/>
        </p:nvSpPr>
        <p:spPr>
          <a:xfrm>
            <a:off x="0" y="1579419"/>
            <a:ext cx="12192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WV-EMCE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West Virginia Emergency Management Coordinator Endorsement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600" dirty="0"/>
              <a:t>April 18-19, 2023 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2000" dirty="0"/>
              <a:t>Days Inn and Conference Center </a:t>
            </a:r>
          </a:p>
          <a:p>
            <a:pPr algn="ctr"/>
            <a:r>
              <a:rPr lang="en-US" sz="2000" dirty="0"/>
              <a:t>Flatwoods, WV  </a:t>
            </a:r>
          </a:p>
        </p:txBody>
      </p:sp>
    </p:spTree>
    <p:extLst>
      <p:ext uri="{BB962C8B-B14F-4D97-AF65-F5344CB8AC3E}">
        <p14:creationId xmlns:p14="http://schemas.microsoft.com/office/powerpoint/2010/main" val="41946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1548-5FE9-6628-539D-3963863C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18" y="52800"/>
            <a:ext cx="10353761" cy="1326321"/>
          </a:xfrm>
        </p:spPr>
        <p:txBody>
          <a:bodyPr>
            <a:normAutofit/>
          </a:bodyPr>
          <a:lstStyle/>
          <a:p>
            <a:r>
              <a:rPr lang="en-US" sz="4800" dirty="0"/>
              <a:t>WV-EMCE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38BC-22AF-E784-B952-ED2271869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918" y="1066800"/>
            <a:ext cx="10622325" cy="5410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/>
              <a:t>BASIC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WV Emergency Management Coordinator Endorsement (WV-EMCE) Program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Objectives-Foundational and Professional Components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Typical job description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the position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Emergency Management Standards Overview for Healthcare Organizations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Overview of the Hospital Emergency Operations Plan, Policies and Procedures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Components of the EOP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Emergency Management Policies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Stakeholders in Emergency Management Program Discussion </a:t>
            </a:r>
          </a:p>
          <a:p>
            <a:pPr lvl="2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obtaining buy-in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0AA6-3193-4BF7-B5F0-F1111B45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91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179</TotalTime>
  <Words>320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Rockwell</vt:lpstr>
      <vt:lpstr>Sagona</vt:lpstr>
      <vt:lpstr>Damask</vt:lpstr>
      <vt:lpstr>Web EOC  Emergency Management Communications and Notification System  </vt:lpstr>
      <vt:lpstr>Ways we will Train </vt:lpstr>
      <vt:lpstr>PRIMARY GOALS</vt:lpstr>
      <vt:lpstr>The Advanced File Library Demo </vt:lpstr>
      <vt:lpstr>Timeline</vt:lpstr>
      <vt:lpstr>HOW WE GET THERE</vt:lpstr>
      <vt:lpstr>Questions</vt:lpstr>
      <vt:lpstr>PowerPoint Presentation</vt:lpstr>
      <vt:lpstr>WV-EMCE</vt:lpstr>
      <vt:lpstr>WV-EMCE</vt:lpstr>
      <vt:lpstr>HVA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EOC  Emergency Management Communications and Notification System  </dc:title>
  <dc:subject/>
  <dc:creator>Lisa Green</dc:creator>
  <cp:lastModifiedBy>Lisa Green</cp:lastModifiedBy>
  <cp:revision>6</cp:revision>
  <dcterms:created xsi:type="dcterms:W3CDTF">2023-03-28T15:24:46Z</dcterms:created>
  <dcterms:modified xsi:type="dcterms:W3CDTF">2023-03-31T12:29:36Z</dcterms:modified>
</cp:coreProperties>
</file>