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8" r:id="rId6"/>
    <p:sldId id="259" r:id="rId7"/>
    <p:sldId id="278" r:id="rId8"/>
    <p:sldId id="280" r:id="rId9"/>
    <p:sldId id="260" r:id="rId10"/>
    <p:sldId id="273" r:id="rId11"/>
    <p:sldId id="263" r:id="rId12"/>
    <p:sldId id="266" r:id="rId13"/>
    <p:sldId id="267" r:id="rId14"/>
    <p:sldId id="277" r:id="rId15"/>
    <p:sldId id="281" r:id="rId16"/>
    <p:sldId id="270"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EEB8C93-B9D9-4401-96C7-248B6ED4A9A1}" type="datetimeFigureOut">
              <a:rPr lang="en-US" smtClean="0"/>
              <a:t>3/14/2023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3C55901-4FDC-44D4-94E2-3D669247EFDE}" type="slidenum">
              <a:rPr lang="en-US" smtClean="0"/>
              <a:t>‹#›</a:t>
            </a:fld>
            <a:endParaRPr lang="en-US"/>
          </a:p>
        </p:txBody>
      </p:sp>
    </p:spTree>
    <p:extLst>
      <p:ext uri="{BB962C8B-B14F-4D97-AF65-F5344CB8AC3E}">
        <p14:creationId xmlns:p14="http://schemas.microsoft.com/office/powerpoint/2010/main" val="975492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56CA4-1924-4F29-8153-016988FAFE6D}"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219793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44095-2F3B-4784-B480-71FDE7DF396C}"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64335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0AFA6-5CB6-46F4-BAFC-1927510450F7}"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14831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5E538-17A4-442B-82A9-2248F7A15370}"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369021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97A76-29AB-426F-9A51-7F1A5541D740}"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415717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C9BB87-36AC-484B-807B-398A4C4E62F7}"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4011083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E3D310-7E8C-4261-B73B-CF2B2A4C5E31}" type="datetime1">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234271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D3B58F-5FBB-4F31-A5DE-CD41B30E9AE1}" type="datetime1">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314765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1A726-C825-4E9F-A694-10D40E0C6A15}" type="datetime1">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406232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FEF488-3EDC-4A9A-9BE3-3994EBE9D509}"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118674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A4C397-BA2D-4CC2-80E4-96BF5F5903DA}"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408803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D4AD2-1133-475A-9495-26797BD849FA}" type="datetime1">
              <a:rPr lang="en-US" smtClean="0"/>
              <a:t>3/14/2023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41A80-7EB0-477B-9B28-6477131EE19C}" type="slidenum">
              <a:rPr lang="en-US" smtClean="0"/>
              <a:t>‹#›</a:t>
            </a:fld>
            <a:endParaRPr lang="en-US"/>
          </a:p>
        </p:txBody>
      </p:sp>
    </p:spTree>
    <p:extLst>
      <p:ext uri="{BB962C8B-B14F-4D97-AF65-F5344CB8AC3E}">
        <p14:creationId xmlns:p14="http://schemas.microsoft.com/office/powerpoint/2010/main" val="3227550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WV-EmergencyManagement@va.gov"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va.gov/vhaemergencymanagemen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762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04543" y="1600200"/>
            <a:ext cx="6724918" cy="1323439"/>
          </a:xfrm>
          <a:prstGeom prst="rect">
            <a:avLst/>
          </a:prstGeom>
          <a:noFill/>
        </p:spPr>
        <p:txBody>
          <a:bodyPr wrap="none" rtlCol="0">
            <a:spAutoFit/>
          </a:bodyPr>
          <a:lstStyle/>
          <a:p>
            <a:pPr algn="ctr"/>
            <a:r>
              <a:rPr lang="en-US" sz="4000" b="1" dirty="0">
                <a:solidFill>
                  <a:schemeClr val="bg1"/>
                </a:solidFill>
                <a:latin typeface="Georgia" panose="02040502050405020303" pitchFamily="18" charset="0"/>
              </a:rPr>
              <a:t>Martinsburg VAMC </a:t>
            </a:r>
          </a:p>
          <a:p>
            <a:pPr algn="ctr"/>
            <a:r>
              <a:rPr lang="en-US" sz="4000" b="1" dirty="0">
                <a:solidFill>
                  <a:schemeClr val="bg1"/>
                </a:solidFill>
                <a:latin typeface="Georgia" panose="02040502050405020303" pitchFamily="18" charset="0"/>
              </a:rPr>
              <a:t>Emergency Management</a:t>
            </a:r>
          </a:p>
        </p:txBody>
      </p:sp>
      <p:sp>
        <p:nvSpPr>
          <p:cNvPr id="5" name="TextBox 4"/>
          <p:cNvSpPr txBox="1"/>
          <p:nvPr/>
        </p:nvSpPr>
        <p:spPr>
          <a:xfrm>
            <a:off x="895614" y="3785294"/>
            <a:ext cx="1747786" cy="369332"/>
          </a:xfrm>
          <a:prstGeom prst="rect">
            <a:avLst/>
          </a:prstGeom>
          <a:noFill/>
        </p:spPr>
        <p:txBody>
          <a:bodyPr wrap="none" rtlCol="0">
            <a:spAutoFit/>
          </a:bodyPr>
          <a:lstStyle/>
          <a:p>
            <a:r>
              <a:rPr lang="en-US" dirty="0">
                <a:solidFill>
                  <a:schemeClr val="bg1"/>
                </a:solidFill>
                <a:latin typeface="Myriad Pro" pitchFamily="34" charset="0"/>
              </a:rPr>
              <a:t>March 31, 2023</a:t>
            </a:r>
          </a:p>
        </p:txBody>
      </p:sp>
      <p:sp>
        <p:nvSpPr>
          <p:cNvPr id="9" name="TextBox 8"/>
          <p:cNvSpPr txBox="1"/>
          <p:nvPr/>
        </p:nvSpPr>
        <p:spPr>
          <a:xfrm>
            <a:off x="914400" y="4507468"/>
            <a:ext cx="1759071" cy="369332"/>
          </a:xfrm>
          <a:prstGeom prst="rect">
            <a:avLst/>
          </a:prstGeom>
          <a:noFill/>
        </p:spPr>
        <p:txBody>
          <a:bodyPr wrap="none" rtlCol="0">
            <a:spAutoFit/>
          </a:bodyPr>
          <a:lstStyle/>
          <a:p>
            <a:r>
              <a:rPr lang="en-US" dirty="0">
                <a:solidFill>
                  <a:schemeClr val="bg1"/>
                </a:solidFill>
                <a:latin typeface="Myriad Pro" pitchFamily="34" charset="0"/>
              </a:rPr>
              <a:t>Tom Thompson</a:t>
            </a:r>
          </a:p>
        </p:txBody>
      </p:sp>
      <p:sp>
        <p:nvSpPr>
          <p:cNvPr id="10" name="TextBox 9"/>
          <p:cNvSpPr txBox="1"/>
          <p:nvPr/>
        </p:nvSpPr>
        <p:spPr>
          <a:xfrm>
            <a:off x="871880" y="4932254"/>
            <a:ext cx="4977645" cy="369332"/>
          </a:xfrm>
          <a:prstGeom prst="rect">
            <a:avLst/>
          </a:prstGeom>
          <a:noFill/>
        </p:spPr>
        <p:txBody>
          <a:bodyPr wrap="none" rtlCol="0">
            <a:spAutoFit/>
          </a:bodyPr>
          <a:lstStyle/>
          <a:p>
            <a:r>
              <a:rPr lang="en-US" dirty="0">
                <a:solidFill>
                  <a:schemeClr val="bg1"/>
                </a:solidFill>
                <a:latin typeface="Myriad Pro" pitchFamily="34" charset="0"/>
              </a:rPr>
              <a:t>Emergency Management – Associate Director</a:t>
            </a:r>
          </a:p>
        </p:txBody>
      </p:sp>
    </p:spTree>
    <p:extLst>
      <p:ext uri="{BB962C8B-B14F-4D97-AF65-F5344CB8AC3E}">
        <p14:creationId xmlns:p14="http://schemas.microsoft.com/office/powerpoint/2010/main" val="77653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lstStyle/>
          <a:p>
            <a:pPr marL="0" indent="0" algn="ctr">
              <a:buNone/>
            </a:pPr>
            <a:r>
              <a:rPr lang="en-US" b="1" dirty="0">
                <a:solidFill>
                  <a:srgbClr val="003F72"/>
                </a:solidFill>
                <a:latin typeface="Myriad Pro" pitchFamily="34" charset="0"/>
              </a:rPr>
              <a:t>HERT</a:t>
            </a:r>
          </a:p>
          <a:p>
            <a:pPr marL="0" indent="0" algn="ctr">
              <a:buNone/>
            </a:pPr>
            <a:r>
              <a:rPr lang="en-US" dirty="0">
                <a:solidFill>
                  <a:srgbClr val="003F72"/>
                </a:solidFill>
                <a:latin typeface="Myriad Pro" pitchFamily="34" charset="0"/>
              </a:rPr>
              <a:t>Infectious Disease Response Team (IDRT)</a:t>
            </a:r>
          </a:p>
          <a:p>
            <a:pPr marL="0" indent="0">
              <a:buNone/>
            </a:pPr>
            <a:endParaRPr lang="en-US" dirty="0">
              <a:solidFill>
                <a:srgbClr val="003F72"/>
              </a:solidFill>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10</a:t>
            </a:fld>
            <a:endParaRPr lang="en-US" dirty="0">
              <a:solidFill>
                <a:schemeClr val="bg1"/>
              </a:solidFill>
            </a:endParaRPr>
          </a:p>
        </p:txBody>
      </p:sp>
      <p:pic>
        <p:nvPicPr>
          <p:cNvPr id="5" name="Picture 4">
            <a:extLst>
              <a:ext uri="{FF2B5EF4-FFF2-40B4-BE49-F238E27FC236}">
                <a16:creationId xmlns:a16="http://schemas.microsoft.com/office/drawing/2014/main" id="{3AB2288A-CF4D-4670-AD66-7F48F9304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52" y="2651174"/>
            <a:ext cx="4064000" cy="3048000"/>
          </a:xfrm>
          <a:prstGeom prst="rect">
            <a:avLst/>
          </a:prstGeom>
        </p:spPr>
      </p:pic>
      <p:pic>
        <p:nvPicPr>
          <p:cNvPr id="9" name="Picture 8">
            <a:extLst>
              <a:ext uri="{FF2B5EF4-FFF2-40B4-BE49-F238E27FC236}">
                <a16:creationId xmlns:a16="http://schemas.microsoft.com/office/drawing/2014/main" id="{72D4566D-B6F9-4F84-9FFC-7BE175E8BD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3162" y="2817007"/>
            <a:ext cx="4323251" cy="2882167"/>
          </a:xfrm>
          <a:prstGeom prst="rect">
            <a:avLst/>
          </a:prstGeom>
        </p:spPr>
      </p:pic>
    </p:spTree>
    <p:extLst>
      <p:ext uri="{BB962C8B-B14F-4D97-AF65-F5344CB8AC3E}">
        <p14:creationId xmlns:p14="http://schemas.microsoft.com/office/powerpoint/2010/main" val="160340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lstStyle/>
          <a:p>
            <a:pPr marL="0" indent="0" algn="ctr">
              <a:buNone/>
            </a:pPr>
            <a:r>
              <a:rPr lang="en-US" b="1" dirty="0">
                <a:solidFill>
                  <a:srgbClr val="003F72"/>
                </a:solidFill>
                <a:latin typeface="Myriad Pro" pitchFamily="34" charset="0"/>
              </a:rPr>
              <a:t>HERT</a:t>
            </a:r>
          </a:p>
          <a:p>
            <a:pPr marL="0" indent="0" algn="ctr">
              <a:buNone/>
            </a:pPr>
            <a:r>
              <a:rPr lang="en-US" dirty="0">
                <a:solidFill>
                  <a:srgbClr val="003F72"/>
                </a:solidFill>
                <a:latin typeface="Myriad Pro" pitchFamily="34" charset="0"/>
              </a:rPr>
              <a:t>Police Augmentee</a:t>
            </a:r>
          </a:p>
          <a:p>
            <a:pPr marL="0" indent="0">
              <a:buNone/>
            </a:pPr>
            <a:endParaRPr lang="en-US" dirty="0">
              <a:solidFill>
                <a:srgbClr val="003F72"/>
              </a:solidFill>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11</a:t>
            </a:fld>
            <a:endParaRPr lang="en-US" dirty="0">
              <a:solidFill>
                <a:schemeClr val="bg1"/>
              </a:solidFill>
            </a:endParaRPr>
          </a:p>
        </p:txBody>
      </p:sp>
      <p:pic>
        <p:nvPicPr>
          <p:cNvPr id="7" name="Picture 6" descr="A picture containing grass, sky, car, outdoor&#10;&#10;Description automatically generated">
            <a:extLst>
              <a:ext uri="{FF2B5EF4-FFF2-40B4-BE49-F238E27FC236}">
                <a16:creationId xmlns:a16="http://schemas.microsoft.com/office/drawing/2014/main" id="{DA234B2C-7ECB-406B-B41B-BE57CF9220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438400"/>
            <a:ext cx="4876800" cy="3657600"/>
          </a:xfrm>
          <a:prstGeom prst="rect">
            <a:avLst/>
          </a:prstGeom>
        </p:spPr>
      </p:pic>
    </p:spTree>
    <p:extLst>
      <p:ext uri="{BB962C8B-B14F-4D97-AF65-F5344CB8AC3E}">
        <p14:creationId xmlns:p14="http://schemas.microsoft.com/office/powerpoint/2010/main" val="2577594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normAutofit/>
          </a:bodyPr>
          <a:lstStyle/>
          <a:p>
            <a:pPr marL="0" indent="0" algn="ctr">
              <a:buNone/>
            </a:pPr>
            <a:r>
              <a:rPr lang="en-US" b="1" dirty="0">
                <a:solidFill>
                  <a:srgbClr val="003F72"/>
                </a:solidFill>
                <a:latin typeface="Myriad Pro" pitchFamily="34" charset="0"/>
              </a:rPr>
              <a:t>Other Support Available </a:t>
            </a:r>
          </a:p>
          <a:p>
            <a:pPr marL="0" indent="0" algn="ctr">
              <a:buNone/>
            </a:pPr>
            <a:endParaRPr lang="en-US" b="1" dirty="0">
              <a:solidFill>
                <a:srgbClr val="003F72"/>
              </a:solidFill>
              <a:latin typeface="Myriad Pro" pitchFamily="34" charset="0"/>
            </a:endParaRPr>
          </a:p>
          <a:p>
            <a:pPr>
              <a:buFont typeface="Wingdings" panose="05000000000000000000" pitchFamily="2" charset="2"/>
              <a:buChar char="Ø"/>
            </a:pPr>
            <a:r>
              <a:rPr lang="en-US" dirty="0">
                <a:latin typeface="Myriad Pro" pitchFamily="34" charset="0"/>
              </a:rPr>
              <a:t> </a:t>
            </a:r>
            <a:r>
              <a:rPr lang="en-US" dirty="0" err="1">
                <a:latin typeface="Myriad Pro" pitchFamily="34" charset="0"/>
              </a:rPr>
              <a:t>Zumro</a:t>
            </a:r>
            <a:r>
              <a:rPr lang="en-US" dirty="0">
                <a:latin typeface="Myriad Pro" pitchFamily="34" charset="0"/>
              </a:rPr>
              <a:t> &amp; Texas Shelters</a:t>
            </a:r>
          </a:p>
          <a:p>
            <a:pPr>
              <a:buFont typeface="Wingdings" panose="05000000000000000000" pitchFamily="2" charset="2"/>
              <a:buChar char="Ø"/>
            </a:pPr>
            <a:r>
              <a:rPr lang="en-US">
                <a:latin typeface="Myriad Pro" pitchFamily="34" charset="0"/>
              </a:rPr>
              <a:t> Isolation Pod</a:t>
            </a:r>
            <a:endParaRPr lang="en-US" dirty="0">
              <a:latin typeface="Myriad Pro" pitchFamily="34" charset="0"/>
            </a:endParaRPr>
          </a:p>
          <a:p>
            <a:pPr>
              <a:buFont typeface="Wingdings" panose="05000000000000000000" pitchFamily="2" charset="2"/>
              <a:buChar char="Ø"/>
            </a:pPr>
            <a:r>
              <a:rPr lang="en-US" dirty="0">
                <a:latin typeface="Myriad Pro" pitchFamily="34" charset="0"/>
              </a:rPr>
              <a:t> Mobile Morgue</a:t>
            </a:r>
          </a:p>
          <a:p>
            <a:pPr marL="0" indent="0">
              <a:buNone/>
            </a:pPr>
            <a:endParaRPr lang="en-US" dirty="0">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631859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lstStyle/>
          <a:p>
            <a:pPr marL="0" indent="0" algn="ctr">
              <a:buNone/>
            </a:pPr>
            <a:r>
              <a:rPr lang="en-US" b="1" dirty="0">
                <a:solidFill>
                  <a:srgbClr val="003F72"/>
                </a:solidFill>
                <a:latin typeface="Myriad Pro" pitchFamily="34" charset="0"/>
              </a:rPr>
              <a:t>Questions</a:t>
            </a:r>
          </a:p>
          <a:p>
            <a:pPr marL="0" indent="0">
              <a:buNone/>
            </a:pPr>
            <a:endParaRPr lang="en-US" dirty="0">
              <a:latin typeface="Myriad Pro" pitchFamily="34" charset="0"/>
            </a:endParaRPr>
          </a:p>
          <a:p>
            <a:pPr marL="0" indent="0" algn="ctr">
              <a:buNone/>
            </a:pPr>
            <a:r>
              <a:rPr lang="en-US" dirty="0">
                <a:latin typeface="Myriad Pro" pitchFamily="34" charset="0"/>
              </a:rPr>
              <a:t>For more information on the Martinsburg VAMC Emergency Management office:</a:t>
            </a:r>
          </a:p>
          <a:p>
            <a:pPr marL="0" indent="0" algn="ctr">
              <a:buNone/>
            </a:pPr>
            <a:r>
              <a:rPr lang="en-US" dirty="0">
                <a:latin typeface="Myriad Pro" pitchFamily="34" charset="0"/>
              </a:rPr>
              <a:t>(304) 263-0811 ext. 1234 or</a:t>
            </a:r>
          </a:p>
          <a:p>
            <a:pPr marL="0" indent="0" algn="ctr">
              <a:buNone/>
            </a:pPr>
            <a:r>
              <a:rPr lang="en-US" dirty="0">
                <a:latin typeface="Myriad Pro" pitchFamily="34" charset="0"/>
              </a:rPr>
              <a:t> </a:t>
            </a:r>
            <a:r>
              <a:rPr lang="en-US" dirty="0">
                <a:latin typeface="Myriad Pro" pitchFamily="34" charset="0"/>
                <a:hlinkClick r:id="rId3"/>
              </a:rPr>
              <a:t>MWV-EmergencyManagement@va.gov</a:t>
            </a:r>
            <a:r>
              <a:rPr lang="en-US" dirty="0">
                <a:latin typeface="Myriad Pro" pitchFamily="34" charset="0"/>
              </a:rPr>
              <a:t> </a:t>
            </a:r>
          </a:p>
          <a:p>
            <a:pPr marL="0" indent="0">
              <a:buNone/>
            </a:pPr>
            <a:endParaRPr lang="en-US" dirty="0">
              <a:latin typeface="Myriad Pro" pitchFamily="34" charset="0"/>
            </a:endParaRPr>
          </a:p>
          <a:p>
            <a:pPr marL="0" indent="0" algn="ctr">
              <a:buNone/>
            </a:pPr>
            <a:endParaRPr lang="en-US" dirty="0">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13</a:t>
            </a:fld>
            <a:endParaRPr lang="en-US" dirty="0">
              <a:solidFill>
                <a:schemeClr val="bg1"/>
              </a:solidFill>
            </a:endParaRPr>
          </a:p>
        </p:txBody>
      </p:sp>
    </p:spTree>
    <p:extLst>
      <p:ext uri="{BB962C8B-B14F-4D97-AF65-F5344CB8AC3E}">
        <p14:creationId xmlns:p14="http://schemas.microsoft.com/office/powerpoint/2010/main" val="86272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normAutofit fontScale="92500" lnSpcReduction="10000"/>
          </a:bodyPr>
          <a:lstStyle/>
          <a:p>
            <a:pPr marL="0" indent="0" algn="ctr">
              <a:buNone/>
            </a:pPr>
            <a:r>
              <a:rPr lang="en-US" b="1" dirty="0">
                <a:solidFill>
                  <a:srgbClr val="003F72"/>
                </a:solidFill>
                <a:latin typeface="Myriad Pro" pitchFamily="34" charset="0"/>
              </a:rPr>
              <a:t>Martinsburg VAMC Emergency Management Office Mission </a:t>
            </a:r>
          </a:p>
          <a:p>
            <a:pPr marL="0" indent="0">
              <a:buNone/>
            </a:pPr>
            <a:endParaRPr lang="en-US" sz="900" dirty="0"/>
          </a:p>
          <a:p>
            <a:pPr marL="0" indent="0">
              <a:buNone/>
            </a:pPr>
            <a:r>
              <a:rPr lang="en-US" sz="3200" dirty="0">
                <a:effectLst/>
                <a:latin typeface="Myriad Pro"/>
                <a:ea typeface="Calibri" panose="020F0502020204030204" pitchFamily="34" charset="0"/>
                <a:cs typeface="Times New Roman" panose="02020603050405020304" pitchFamily="18" charset="0"/>
              </a:rPr>
              <a:t>The Martinsburg VAMC Emergency Management Office will prepare, plan, and manage the comprehensive emergency management program; coordinate response and recovery from all-hazard events; strive to increase the safety of patients, staff, and resources; and provide for the continuity of hospital operations in the event of an emergency.</a:t>
            </a:r>
          </a:p>
          <a:p>
            <a:pPr marL="0" indent="0">
              <a:buNone/>
            </a:pPr>
            <a:endParaRPr lang="en-US" dirty="0"/>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85533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normAutofit/>
          </a:bodyPr>
          <a:lstStyle/>
          <a:p>
            <a:pPr marL="0" indent="0" algn="ctr">
              <a:buNone/>
            </a:pPr>
            <a:r>
              <a:rPr lang="en-US" b="1" dirty="0">
                <a:solidFill>
                  <a:srgbClr val="003F72"/>
                </a:solidFill>
                <a:latin typeface="Myriad Pro" pitchFamily="34" charset="0"/>
              </a:rPr>
              <a:t>Incident Command Training &amp; Courses</a:t>
            </a:r>
          </a:p>
          <a:p>
            <a:pPr marL="0" indent="0">
              <a:buNone/>
            </a:pPr>
            <a:r>
              <a:rPr lang="en-US" sz="2800" dirty="0">
                <a:latin typeface="Myriad Pro" pitchFamily="34" charset="0"/>
              </a:rPr>
              <a:t>The following positions require completion of the NIMS courses identified below:</a:t>
            </a:r>
            <a:r>
              <a:rPr lang="en-US" dirty="0">
                <a:latin typeface="Myriad Pro" pitchFamily="34" charset="0"/>
              </a:rPr>
              <a:t> </a:t>
            </a:r>
          </a:p>
          <a:p>
            <a:pPr marL="0" indent="0">
              <a:buNone/>
            </a:pPr>
            <a:endParaRPr lang="en-US" dirty="0">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3</a:t>
            </a:fld>
            <a:endParaRPr lang="en-US" dirty="0">
              <a:solidFill>
                <a:schemeClr val="bg1"/>
              </a:solidFill>
            </a:endParaRPr>
          </a:p>
        </p:txBody>
      </p:sp>
      <p:graphicFrame>
        <p:nvGraphicFramePr>
          <p:cNvPr id="2" name="Table 1">
            <a:extLst>
              <a:ext uri="{FF2B5EF4-FFF2-40B4-BE49-F238E27FC236}">
                <a16:creationId xmlns:a16="http://schemas.microsoft.com/office/drawing/2014/main" id="{0116FAC9-2923-4380-B959-9EB148A5BA0E}"/>
              </a:ext>
            </a:extLst>
          </p:cNvPr>
          <p:cNvGraphicFramePr>
            <a:graphicFrameLocks noGrp="1"/>
          </p:cNvGraphicFramePr>
          <p:nvPr>
            <p:extLst>
              <p:ext uri="{D42A27DB-BD31-4B8C-83A1-F6EECF244321}">
                <p14:modId xmlns:p14="http://schemas.microsoft.com/office/powerpoint/2010/main" val="2161633955"/>
              </p:ext>
            </p:extLst>
          </p:nvPr>
        </p:nvGraphicFramePr>
        <p:xfrm>
          <a:off x="914400" y="2743200"/>
          <a:ext cx="7162800" cy="3352800"/>
        </p:xfrm>
        <a:graphic>
          <a:graphicData uri="http://schemas.openxmlformats.org/drawingml/2006/table">
            <a:tbl>
              <a:tblPr firstRow="1" firstCol="1" bandRow="1">
                <a:tableStyleId>{5C22544A-7EE6-4342-B048-85BDC9FD1C3A}</a:tableStyleId>
              </a:tblPr>
              <a:tblGrid>
                <a:gridCol w="2141703">
                  <a:extLst>
                    <a:ext uri="{9D8B030D-6E8A-4147-A177-3AD203B41FA5}">
                      <a16:colId xmlns:a16="http://schemas.microsoft.com/office/drawing/2014/main" val="231188365"/>
                    </a:ext>
                  </a:extLst>
                </a:gridCol>
                <a:gridCol w="814314">
                  <a:extLst>
                    <a:ext uri="{9D8B030D-6E8A-4147-A177-3AD203B41FA5}">
                      <a16:colId xmlns:a16="http://schemas.microsoft.com/office/drawing/2014/main" val="479145727"/>
                    </a:ext>
                  </a:extLst>
                </a:gridCol>
                <a:gridCol w="814314">
                  <a:extLst>
                    <a:ext uri="{9D8B030D-6E8A-4147-A177-3AD203B41FA5}">
                      <a16:colId xmlns:a16="http://schemas.microsoft.com/office/drawing/2014/main" val="1753742566"/>
                    </a:ext>
                  </a:extLst>
                </a:gridCol>
                <a:gridCol w="665573">
                  <a:extLst>
                    <a:ext uri="{9D8B030D-6E8A-4147-A177-3AD203B41FA5}">
                      <a16:colId xmlns:a16="http://schemas.microsoft.com/office/drawing/2014/main" val="2547707295"/>
                    </a:ext>
                  </a:extLst>
                </a:gridCol>
                <a:gridCol w="665573">
                  <a:extLst>
                    <a:ext uri="{9D8B030D-6E8A-4147-A177-3AD203B41FA5}">
                      <a16:colId xmlns:a16="http://schemas.microsoft.com/office/drawing/2014/main" val="259760353"/>
                    </a:ext>
                  </a:extLst>
                </a:gridCol>
                <a:gridCol w="603973">
                  <a:extLst>
                    <a:ext uri="{9D8B030D-6E8A-4147-A177-3AD203B41FA5}">
                      <a16:colId xmlns:a16="http://schemas.microsoft.com/office/drawing/2014/main" val="3159193157"/>
                    </a:ext>
                  </a:extLst>
                </a:gridCol>
                <a:gridCol w="713651">
                  <a:extLst>
                    <a:ext uri="{9D8B030D-6E8A-4147-A177-3AD203B41FA5}">
                      <a16:colId xmlns:a16="http://schemas.microsoft.com/office/drawing/2014/main" val="3106786648"/>
                    </a:ext>
                  </a:extLst>
                </a:gridCol>
                <a:gridCol w="743699">
                  <a:extLst>
                    <a:ext uri="{9D8B030D-6E8A-4147-A177-3AD203B41FA5}">
                      <a16:colId xmlns:a16="http://schemas.microsoft.com/office/drawing/2014/main" val="1456757349"/>
                    </a:ext>
                  </a:extLst>
                </a:gridCol>
              </a:tblGrid>
              <a:tr h="749154">
                <a:tc>
                  <a:txBody>
                    <a:bodyPr/>
                    <a:lstStyle/>
                    <a:p>
                      <a:pPr marL="0" marR="0" algn="ctr">
                        <a:lnSpc>
                          <a:spcPct val="115000"/>
                        </a:lnSpc>
                        <a:spcBef>
                          <a:spcPts val="0"/>
                        </a:spcBef>
                        <a:spcAft>
                          <a:spcPts val="0"/>
                        </a:spcAft>
                      </a:pPr>
                      <a:r>
                        <a:rPr lang="en-US" sz="1000">
                          <a:effectLst/>
                        </a:rPr>
                        <a:t>Position</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IS-100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IS-200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ICS-300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ICS-400</a:t>
                      </a:r>
                      <a:endParaRPr lang="en-US" sz="1200">
                        <a:effectLst/>
                      </a:endParaRPr>
                    </a:p>
                    <a:p>
                      <a:pPr marL="0" marR="0">
                        <a:lnSpc>
                          <a:spcPct val="115000"/>
                        </a:lnSpc>
                        <a:spcBef>
                          <a:spcPts val="0"/>
                        </a:spcBef>
                        <a:spcAft>
                          <a:spcPts val="0"/>
                        </a:spcAft>
                      </a:pPr>
                      <a:r>
                        <a:rPr lang="en-US" sz="900">
                          <a:effectLst/>
                        </a:rPr>
                        <a:t>ICS-402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IS-700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IS-701A</a:t>
                      </a:r>
                      <a:endParaRPr lang="en-US" sz="1200">
                        <a:effectLst/>
                      </a:endParaRPr>
                    </a:p>
                    <a:p>
                      <a:pPr marL="0" marR="0">
                        <a:lnSpc>
                          <a:spcPct val="115000"/>
                        </a:lnSpc>
                        <a:spcBef>
                          <a:spcPts val="0"/>
                        </a:spcBef>
                        <a:spcAft>
                          <a:spcPts val="0"/>
                        </a:spcAft>
                      </a:pPr>
                      <a:r>
                        <a:rPr lang="en-US" sz="900">
                          <a:effectLst/>
                        </a:rPr>
                        <a:t>IS-702A</a:t>
                      </a:r>
                      <a:endParaRPr lang="en-US" sz="1200">
                        <a:effectLst/>
                      </a:endParaRPr>
                    </a:p>
                    <a:p>
                      <a:pPr marL="0" marR="0">
                        <a:lnSpc>
                          <a:spcPct val="115000"/>
                        </a:lnSpc>
                        <a:spcBef>
                          <a:spcPts val="0"/>
                        </a:spcBef>
                        <a:spcAft>
                          <a:spcPts val="0"/>
                        </a:spcAft>
                      </a:pPr>
                      <a:r>
                        <a:rPr lang="en-US" sz="900">
                          <a:effectLst/>
                        </a:rPr>
                        <a:t>IS-703A</a:t>
                      </a:r>
                      <a:endParaRPr lang="en-US" sz="1200">
                        <a:effectLst/>
                      </a:endParaRPr>
                    </a:p>
                    <a:p>
                      <a:pPr marL="0" marR="0">
                        <a:lnSpc>
                          <a:spcPct val="115000"/>
                        </a:lnSpc>
                        <a:spcBef>
                          <a:spcPts val="0"/>
                        </a:spcBef>
                        <a:spcAft>
                          <a:spcPts val="0"/>
                        </a:spcAft>
                      </a:pPr>
                      <a:r>
                        <a:rPr lang="en-US" sz="900">
                          <a:effectLst/>
                        </a:rPr>
                        <a:t>IS/G-775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IS-800.b</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6126652"/>
                  </a:ext>
                </a:extLst>
              </a:tr>
              <a:tr h="939506">
                <a:tc>
                  <a:txBody>
                    <a:bodyPr/>
                    <a:lstStyle/>
                    <a:p>
                      <a:pPr marL="0" marR="0">
                        <a:lnSpc>
                          <a:spcPct val="115000"/>
                        </a:lnSpc>
                        <a:spcBef>
                          <a:spcPts val="0"/>
                        </a:spcBef>
                        <a:spcAft>
                          <a:spcPts val="0"/>
                        </a:spcAft>
                      </a:pPr>
                      <a:r>
                        <a:rPr lang="en-US" sz="900">
                          <a:effectLst/>
                        </a:rPr>
                        <a:t>Supervisors, Psychologists, Social Workers, Physicians, RNs, NPs, PAs, Infection Control Staff, Mental Health Clinicians, Business Managers, Dispatchers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2090548"/>
                  </a:ext>
                </a:extLst>
              </a:tr>
              <a:tr h="749154">
                <a:tc>
                  <a:txBody>
                    <a:bodyPr/>
                    <a:lstStyle/>
                    <a:p>
                      <a:pPr marL="0" marR="0">
                        <a:lnSpc>
                          <a:spcPct val="115000"/>
                        </a:lnSpc>
                        <a:spcBef>
                          <a:spcPts val="0"/>
                        </a:spcBef>
                        <a:spcAft>
                          <a:spcPts val="0"/>
                        </a:spcAft>
                      </a:pPr>
                      <a:r>
                        <a:rPr lang="en-US" sz="900">
                          <a:effectLst/>
                        </a:rPr>
                        <a:t>ICS Team Members, Infection Control Leadership, Service Chiefs, Chief Nurses, Police Officers, Fire Fighters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X</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0982982"/>
                  </a:ext>
                </a:extLst>
              </a:tr>
              <a:tr h="558800">
                <a:tc>
                  <a:txBody>
                    <a:bodyPr/>
                    <a:lstStyle/>
                    <a:p>
                      <a:pPr marL="0" marR="0">
                        <a:lnSpc>
                          <a:spcPct val="115000"/>
                        </a:lnSpc>
                        <a:spcBef>
                          <a:spcPts val="0"/>
                        </a:spcBef>
                        <a:spcAft>
                          <a:spcPts val="0"/>
                        </a:spcAft>
                      </a:pPr>
                      <a:r>
                        <a:rPr lang="en-US" sz="900">
                          <a:effectLst/>
                        </a:rPr>
                        <a:t>HERT, DECON, DUV, IDIRT, Nursing Officer of the Day (NOD) and above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5691098"/>
                  </a:ext>
                </a:extLst>
              </a:tr>
              <a:tr h="178093">
                <a:tc>
                  <a:txBody>
                    <a:bodyPr/>
                    <a:lstStyle/>
                    <a:p>
                      <a:pPr marL="0" marR="0">
                        <a:lnSpc>
                          <a:spcPct val="115000"/>
                        </a:lnSpc>
                        <a:spcBef>
                          <a:spcPts val="0"/>
                        </a:spcBef>
                        <a:spcAft>
                          <a:spcPts val="0"/>
                        </a:spcAft>
                      </a:pPr>
                      <a:r>
                        <a:rPr lang="en-US" sz="900">
                          <a:effectLst/>
                        </a:rPr>
                        <a:t>QUAD, Fire &amp; Police Chief</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970224"/>
                  </a:ext>
                </a:extLst>
              </a:tr>
              <a:tr h="178093">
                <a:tc>
                  <a:txBody>
                    <a:bodyPr/>
                    <a:lstStyle/>
                    <a:p>
                      <a:pPr marL="0" marR="0">
                        <a:lnSpc>
                          <a:spcPct val="115000"/>
                        </a:lnSpc>
                        <a:spcBef>
                          <a:spcPts val="0"/>
                        </a:spcBef>
                        <a:spcAft>
                          <a:spcPts val="0"/>
                        </a:spcAft>
                      </a:pPr>
                      <a:r>
                        <a:rPr lang="en-US" sz="900">
                          <a:effectLst/>
                        </a:rPr>
                        <a:t>Emergency Managers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dirty="0">
                          <a:effectLst/>
                        </a:rPr>
                        <a:t>X</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1046159"/>
                  </a:ext>
                </a:extLst>
              </a:tr>
            </a:tbl>
          </a:graphicData>
        </a:graphic>
      </p:graphicFrame>
    </p:spTree>
    <p:extLst>
      <p:ext uri="{BB962C8B-B14F-4D97-AF65-F5344CB8AC3E}">
        <p14:creationId xmlns:p14="http://schemas.microsoft.com/office/powerpoint/2010/main" val="369911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normAutofit lnSpcReduction="10000"/>
          </a:bodyPr>
          <a:lstStyle/>
          <a:p>
            <a:pPr marL="0" indent="0" algn="ctr">
              <a:buNone/>
            </a:pPr>
            <a:r>
              <a:rPr lang="en-US" b="1" dirty="0">
                <a:solidFill>
                  <a:srgbClr val="003F72"/>
                </a:solidFill>
                <a:latin typeface="Myriad Pro" pitchFamily="34" charset="0"/>
              </a:rPr>
              <a:t>Incident Command Training &amp; Courses (cont.)</a:t>
            </a:r>
          </a:p>
          <a:p>
            <a:pPr>
              <a:buFont typeface="Wingdings" panose="05000000000000000000" pitchFamily="2" charset="2"/>
              <a:buChar char="Ø"/>
            </a:pPr>
            <a:r>
              <a:rPr lang="en-US" dirty="0">
                <a:latin typeface="Myriad Pro" pitchFamily="34" charset="0"/>
              </a:rPr>
              <a:t>ICS Personal Qualification System (General Staff)</a:t>
            </a:r>
          </a:p>
          <a:p>
            <a:pPr>
              <a:buFont typeface="Wingdings" panose="05000000000000000000" pitchFamily="2" charset="2"/>
              <a:buChar char="Ø"/>
            </a:pPr>
            <a:r>
              <a:rPr lang="en-US" dirty="0">
                <a:latin typeface="Myriad Pro" pitchFamily="34" charset="0"/>
              </a:rPr>
              <a:t>WV Public Safety Training Division</a:t>
            </a:r>
          </a:p>
          <a:p>
            <a:pPr>
              <a:buFont typeface="Wingdings" panose="05000000000000000000" pitchFamily="2" charset="2"/>
              <a:buChar char="Ø"/>
            </a:pPr>
            <a:r>
              <a:rPr lang="en-US" dirty="0">
                <a:latin typeface="Myriad Pro" pitchFamily="34" charset="0"/>
              </a:rPr>
              <a:t>IS 100,200, 700, 800</a:t>
            </a:r>
          </a:p>
          <a:p>
            <a:pPr>
              <a:buFont typeface="Wingdings" panose="05000000000000000000" pitchFamily="2" charset="2"/>
              <a:buChar char="Ø"/>
            </a:pPr>
            <a:r>
              <a:rPr lang="en-US" dirty="0">
                <a:latin typeface="Myriad Pro" pitchFamily="34" charset="0"/>
              </a:rPr>
              <a:t>ICS 300</a:t>
            </a:r>
          </a:p>
          <a:p>
            <a:pPr>
              <a:buFont typeface="Wingdings" panose="05000000000000000000" pitchFamily="2" charset="2"/>
              <a:buChar char="Ø"/>
            </a:pPr>
            <a:r>
              <a:rPr lang="en-US" dirty="0">
                <a:latin typeface="Myriad Pro" pitchFamily="34" charset="0"/>
              </a:rPr>
              <a:t>ICS 400</a:t>
            </a:r>
          </a:p>
          <a:p>
            <a:pPr>
              <a:buFont typeface="Wingdings" panose="05000000000000000000" pitchFamily="2" charset="2"/>
              <a:buChar char="Ø"/>
            </a:pPr>
            <a:r>
              <a:rPr lang="en-US" dirty="0">
                <a:latin typeface="Myriad Pro" pitchFamily="34" charset="0"/>
              </a:rPr>
              <a:t>HSEEP</a:t>
            </a:r>
          </a:p>
          <a:p>
            <a:pPr>
              <a:buFont typeface="Wingdings" panose="05000000000000000000" pitchFamily="2" charset="2"/>
              <a:buChar char="Ø"/>
            </a:pPr>
            <a:endParaRPr lang="en-US" dirty="0">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122716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normAutofit/>
          </a:bodyPr>
          <a:lstStyle/>
          <a:p>
            <a:pPr marL="0" indent="0" algn="ctr">
              <a:buNone/>
            </a:pPr>
            <a:r>
              <a:rPr lang="en-US" b="1" dirty="0">
                <a:solidFill>
                  <a:srgbClr val="003F72"/>
                </a:solidFill>
                <a:latin typeface="Myriad Pro" pitchFamily="34" charset="0"/>
              </a:rPr>
              <a:t>Veteran Affairs Fourth Mission</a:t>
            </a:r>
          </a:p>
          <a:p>
            <a:pPr marL="0" indent="0">
              <a:buNone/>
            </a:pPr>
            <a:endParaRPr lang="en-US" dirty="0">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5</a:t>
            </a:fld>
            <a:endParaRPr lang="en-US" dirty="0">
              <a:solidFill>
                <a:schemeClr val="bg1"/>
              </a:solidFill>
            </a:endParaRPr>
          </a:p>
        </p:txBody>
      </p:sp>
      <p:sp>
        <p:nvSpPr>
          <p:cNvPr id="7" name="TextBox 6">
            <a:extLst>
              <a:ext uri="{FF2B5EF4-FFF2-40B4-BE49-F238E27FC236}">
                <a16:creationId xmlns:a16="http://schemas.microsoft.com/office/drawing/2014/main" id="{4F06CBCB-BF6C-F2FB-BFA7-5E0739A570CD}"/>
              </a:ext>
            </a:extLst>
          </p:cNvPr>
          <p:cNvSpPr txBox="1"/>
          <p:nvPr/>
        </p:nvSpPr>
        <p:spPr>
          <a:xfrm>
            <a:off x="304800" y="2051463"/>
            <a:ext cx="8534400" cy="3970318"/>
          </a:xfrm>
          <a:prstGeom prst="rect">
            <a:avLst/>
          </a:prstGeom>
          <a:noFill/>
        </p:spPr>
        <p:txBody>
          <a:bodyPr wrap="square" rtlCol="0">
            <a:spAutoFit/>
          </a:bodyPr>
          <a:lstStyle/>
          <a:p>
            <a:r>
              <a:rPr lang="en-US" sz="2800" b="0" i="0" dirty="0">
                <a:solidFill>
                  <a:srgbClr val="1A1819"/>
                </a:solidFill>
                <a:effectLst/>
                <a:latin typeface="Myriad Pro"/>
              </a:rPr>
              <a:t>VA’s “Fourth Mission” is to improve the Nation’s </a:t>
            </a:r>
            <a:r>
              <a:rPr lang="en-US" sz="2800" b="0" i="0" u="sng" dirty="0">
                <a:effectLst/>
                <a:latin typeface="Myriad Pro"/>
                <a:hlinkClick r:id="rId3"/>
              </a:rPr>
              <a:t>preparedness</a:t>
            </a:r>
            <a:r>
              <a:rPr lang="en-US" sz="2800" b="0" i="0" u="sng" dirty="0">
                <a:solidFill>
                  <a:srgbClr val="1A1819"/>
                </a:solidFill>
                <a:effectLst/>
                <a:latin typeface="Myriad Pro"/>
              </a:rPr>
              <a:t> </a:t>
            </a:r>
            <a:r>
              <a:rPr lang="en-US" sz="2800" b="0" i="0" dirty="0">
                <a:solidFill>
                  <a:srgbClr val="1A1819"/>
                </a:solidFill>
                <a:effectLst/>
                <a:latin typeface="Myriad Pro"/>
              </a:rPr>
              <a:t>for response to war, terrorism, national emergencies, and natural disasters by developing plans and taking actions to ensure continued service to Veterans, as well as to support national, state, and local emergency management, public health, safety and homeland security efforts.</a:t>
            </a:r>
          </a:p>
          <a:p>
            <a:endParaRPr lang="en-US" sz="2800" dirty="0">
              <a:solidFill>
                <a:srgbClr val="1A1819"/>
              </a:solidFill>
              <a:latin typeface="Myriad Pro"/>
            </a:endParaRPr>
          </a:p>
          <a:p>
            <a:r>
              <a:rPr lang="en-US" sz="2800" dirty="0">
                <a:solidFill>
                  <a:srgbClr val="1A1819"/>
                </a:solidFill>
                <a:latin typeface="Myriad Pro"/>
              </a:rPr>
              <a:t>Emergency Support Function #8</a:t>
            </a:r>
            <a:endParaRPr lang="en-US" sz="2800" dirty="0">
              <a:latin typeface="Myriad Pro"/>
            </a:endParaRPr>
          </a:p>
        </p:txBody>
      </p:sp>
    </p:spTree>
    <p:extLst>
      <p:ext uri="{BB962C8B-B14F-4D97-AF65-F5344CB8AC3E}">
        <p14:creationId xmlns:p14="http://schemas.microsoft.com/office/powerpoint/2010/main" val="278919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219200"/>
            <a:ext cx="8534400" cy="4953000"/>
          </a:xfrm>
        </p:spPr>
        <p:txBody>
          <a:bodyPr>
            <a:normAutofit/>
          </a:bodyPr>
          <a:lstStyle/>
          <a:p>
            <a:pPr marL="0" indent="0" algn="ctr">
              <a:buNone/>
            </a:pPr>
            <a:r>
              <a:rPr lang="en-US" b="1" dirty="0">
                <a:solidFill>
                  <a:srgbClr val="003F72"/>
                </a:solidFill>
                <a:latin typeface="Myriad Pro" pitchFamily="34" charset="0"/>
              </a:rPr>
              <a:t>Disaster Emergency Medical Personnel System (DEMPS)</a:t>
            </a:r>
          </a:p>
          <a:p>
            <a:pPr marL="0" indent="0">
              <a:buNone/>
            </a:pPr>
            <a:endParaRPr lang="en-US" sz="1100" dirty="0">
              <a:latin typeface="Myriad Pro" pitchFamily="34" charset="0"/>
            </a:endParaRPr>
          </a:p>
          <a:p>
            <a:pPr marL="0" indent="0">
              <a:buNone/>
            </a:pPr>
            <a:r>
              <a:rPr lang="en-US" dirty="0">
                <a:latin typeface="Myriad Pro" pitchFamily="34" charset="0"/>
              </a:rPr>
              <a:t>DEMPS is the VHA program for deployment of clinical and non-clinical staff to an emergency or disaster. </a:t>
            </a: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6</a:t>
            </a:fld>
            <a:endParaRPr lang="en-US" dirty="0">
              <a:solidFill>
                <a:schemeClr val="bg1"/>
              </a:solidFill>
            </a:endParaRPr>
          </a:p>
        </p:txBody>
      </p:sp>
      <p:pic>
        <p:nvPicPr>
          <p:cNvPr id="2" name="Picture 1" descr="A picture containing sky, outdoor, road&#10;&#10;Description automatically generated">
            <a:extLst>
              <a:ext uri="{FF2B5EF4-FFF2-40B4-BE49-F238E27FC236}">
                <a16:creationId xmlns:a16="http://schemas.microsoft.com/office/drawing/2014/main" id="{CE5389C9-9B14-082C-6A0E-F0AE74B2C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3533775"/>
            <a:ext cx="5105400" cy="2686050"/>
          </a:xfrm>
          <a:prstGeom prst="rect">
            <a:avLst/>
          </a:prstGeom>
        </p:spPr>
      </p:pic>
    </p:spTree>
    <p:extLst>
      <p:ext uri="{BB962C8B-B14F-4D97-AF65-F5344CB8AC3E}">
        <p14:creationId xmlns:p14="http://schemas.microsoft.com/office/powerpoint/2010/main" val="124996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lstStyle/>
          <a:p>
            <a:pPr marL="0" indent="0" algn="ctr">
              <a:buNone/>
            </a:pPr>
            <a:r>
              <a:rPr lang="en-US" b="1" dirty="0">
                <a:solidFill>
                  <a:srgbClr val="003F72"/>
                </a:solidFill>
                <a:latin typeface="Myriad Pro" pitchFamily="34" charset="0"/>
              </a:rPr>
              <a:t>Medical Center Volunteer Teams</a:t>
            </a:r>
          </a:p>
          <a:p>
            <a:pPr marL="0" indent="0" algn="ctr">
              <a:buNone/>
            </a:pPr>
            <a:r>
              <a:rPr lang="en-US" dirty="0">
                <a:solidFill>
                  <a:srgbClr val="003F72"/>
                </a:solidFill>
                <a:latin typeface="Myriad Pro" pitchFamily="34" charset="0"/>
              </a:rPr>
              <a:t>Hospital Emergency Response Team (HERT)</a:t>
            </a:r>
          </a:p>
          <a:p>
            <a:pPr marL="0" indent="0">
              <a:buNone/>
            </a:pPr>
            <a:endParaRPr lang="en-US" sz="1000" dirty="0"/>
          </a:p>
          <a:p>
            <a:pPr marL="0" indent="0">
              <a:buNone/>
            </a:pPr>
            <a:r>
              <a:rPr lang="en-US" dirty="0"/>
              <a:t>The Martinsburg, WV VAMC HERT is a volunteer contingency response capability supporting all MVAMC. The HERT is comprised of staff from a variety of backgrounds and is open to clinical and non-clinical employees who meet membership criteria</a:t>
            </a:r>
            <a:endParaRPr lang="en-US" dirty="0">
              <a:solidFill>
                <a:srgbClr val="003F72"/>
              </a:solidFill>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178955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lstStyle/>
          <a:p>
            <a:pPr marL="0" indent="0" algn="ctr">
              <a:buNone/>
            </a:pPr>
            <a:r>
              <a:rPr lang="en-US" b="1" dirty="0">
                <a:solidFill>
                  <a:srgbClr val="003F72"/>
                </a:solidFill>
                <a:latin typeface="Myriad Pro" pitchFamily="34" charset="0"/>
              </a:rPr>
              <a:t>HERT</a:t>
            </a:r>
          </a:p>
          <a:p>
            <a:pPr marL="0" indent="0" algn="ctr">
              <a:buNone/>
            </a:pPr>
            <a:r>
              <a:rPr lang="en-US" dirty="0">
                <a:solidFill>
                  <a:srgbClr val="003F72"/>
                </a:solidFill>
                <a:latin typeface="Myriad Pro" pitchFamily="34" charset="0"/>
              </a:rPr>
              <a:t>Decontamination Team</a:t>
            </a:r>
          </a:p>
          <a:p>
            <a:pPr marL="0" indent="0">
              <a:buNone/>
            </a:pPr>
            <a:endParaRPr lang="en-US" dirty="0">
              <a:solidFill>
                <a:srgbClr val="003F72"/>
              </a:solidFill>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8</a:t>
            </a:fld>
            <a:endParaRPr lang="en-US" dirty="0">
              <a:solidFill>
                <a:schemeClr val="bg1"/>
              </a:solidFill>
            </a:endParaRPr>
          </a:p>
        </p:txBody>
      </p:sp>
      <p:pic>
        <p:nvPicPr>
          <p:cNvPr id="5" name="Picture 4">
            <a:extLst>
              <a:ext uri="{FF2B5EF4-FFF2-40B4-BE49-F238E27FC236}">
                <a16:creationId xmlns:a16="http://schemas.microsoft.com/office/drawing/2014/main" id="{809A895F-958F-4E6D-92E2-F98D14BD72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667000"/>
            <a:ext cx="2617804" cy="3490404"/>
          </a:xfrm>
          <a:prstGeom prst="rect">
            <a:avLst/>
          </a:prstGeom>
        </p:spPr>
      </p:pic>
      <p:pic>
        <p:nvPicPr>
          <p:cNvPr id="8" name="Picture 7">
            <a:extLst>
              <a:ext uri="{FF2B5EF4-FFF2-40B4-BE49-F238E27FC236}">
                <a16:creationId xmlns:a16="http://schemas.microsoft.com/office/drawing/2014/main" id="{A3C87154-776F-4BC2-A11C-BD2303FE7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2743200"/>
            <a:ext cx="4572000" cy="3429000"/>
          </a:xfrm>
          <a:prstGeom prst="rect">
            <a:avLst/>
          </a:prstGeom>
        </p:spPr>
      </p:pic>
    </p:spTree>
    <p:extLst>
      <p:ext uri="{BB962C8B-B14F-4D97-AF65-F5344CB8AC3E}">
        <p14:creationId xmlns:p14="http://schemas.microsoft.com/office/powerpoint/2010/main" val="115194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lstStyle/>
          <a:p>
            <a:pPr marL="0" indent="0" algn="ctr">
              <a:buNone/>
            </a:pPr>
            <a:r>
              <a:rPr lang="en-US" b="1" dirty="0">
                <a:solidFill>
                  <a:srgbClr val="003F72"/>
                </a:solidFill>
                <a:latin typeface="Myriad Pro" pitchFamily="34" charset="0"/>
              </a:rPr>
              <a:t>HERT</a:t>
            </a:r>
          </a:p>
          <a:p>
            <a:pPr marL="0" indent="0" algn="ctr">
              <a:buNone/>
            </a:pPr>
            <a:r>
              <a:rPr lang="en-US" dirty="0">
                <a:solidFill>
                  <a:srgbClr val="003F72"/>
                </a:solidFill>
                <a:latin typeface="Myriad Pro" pitchFamily="34" charset="0"/>
              </a:rPr>
              <a:t>Dual Use Vehicle Team (DUV)</a:t>
            </a:r>
          </a:p>
          <a:p>
            <a:pPr marL="0" indent="0">
              <a:buNone/>
            </a:pPr>
            <a:endParaRPr lang="en-US" dirty="0">
              <a:solidFill>
                <a:srgbClr val="003F72"/>
              </a:solidFill>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9</a:t>
            </a:fld>
            <a:endParaRPr lang="en-US" dirty="0">
              <a:solidFill>
                <a:schemeClr val="bg1"/>
              </a:solidFill>
            </a:endParaRPr>
          </a:p>
        </p:txBody>
      </p:sp>
      <p:pic>
        <p:nvPicPr>
          <p:cNvPr id="7" name="Picture 6">
            <a:extLst>
              <a:ext uri="{FF2B5EF4-FFF2-40B4-BE49-F238E27FC236}">
                <a16:creationId xmlns:a16="http://schemas.microsoft.com/office/drawing/2014/main" id="{B71960A8-F785-4520-910E-0DD53DB2B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616200"/>
            <a:ext cx="4267200" cy="3200400"/>
          </a:xfrm>
          <a:prstGeom prst="rect">
            <a:avLst/>
          </a:prstGeom>
        </p:spPr>
      </p:pic>
      <p:pic>
        <p:nvPicPr>
          <p:cNvPr id="9" name="Picture 8">
            <a:extLst>
              <a:ext uri="{FF2B5EF4-FFF2-40B4-BE49-F238E27FC236}">
                <a16:creationId xmlns:a16="http://schemas.microsoft.com/office/drawing/2014/main" id="{89166209-9A07-4A7D-AA46-29AC0044F7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2616200"/>
            <a:ext cx="2667000" cy="3556000"/>
          </a:xfrm>
          <a:prstGeom prst="rect">
            <a:avLst/>
          </a:prstGeom>
        </p:spPr>
      </p:pic>
    </p:spTree>
    <p:extLst>
      <p:ext uri="{BB962C8B-B14F-4D97-AF65-F5344CB8AC3E}">
        <p14:creationId xmlns:p14="http://schemas.microsoft.com/office/powerpoint/2010/main" val="3209337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3558435AE0004BB188DDB105376597" ma:contentTypeVersion="1" ma:contentTypeDescription="Create a new document." ma:contentTypeScope="" ma:versionID="ac5c185b180fca4831360f7f7a1c2fb8">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BCA25D-3976-4934-9BE3-B0667439B8DF}">
  <ds:schemaRefs>
    <ds:schemaRef ds:uri="http://purl.org/dc/terms/"/>
    <ds:schemaRef ds:uri="http://schemas.microsoft.com/office/2006/documentManagement/types"/>
    <ds:schemaRef ds:uri="http://schemas.microsoft.com/sharepoint/v3"/>
    <ds:schemaRef ds:uri="http://purl.org/dc/elements/1.1/"/>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D605A304-D83D-45D7-841A-DC921AC3FB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DBE0BE-2EBD-4B07-8489-816806F15C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1201</TotalTime>
  <Words>479</Words>
  <Application>Microsoft Office PowerPoint</Application>
  <PresentationFormat>On-screen Show (4:3)</PresentationFormat>
  <Paragraphs>122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Georgia</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R. Bell</dc:creator>
  <cp:keywords>2017;PowerPoint;PPT;Presentation</cp:keywords>
  <cp:lastModifiedBy>Thompson, Thomas N.</cp:lastModifiedBy>
  <cp:revision>51</cp:revision>
  <cp:lastPrinted>2017-02-01T14:21:31Z</cp:lastPrinted>
  <dcterms:created xsi:type="dcterms:W3CDTF">2017-02-01T13:23:32Z</dcterms:created>
  <dcterms:modified xsi:type="dcterms:W3CDTF">2023-03-14T14:35:10Z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0x010100BA3558435AE0004BB188DDB105376597</vt:lpwstr>
  </property>
</Properties>
</file>